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handoutMasterIdLst>
    <p:handoutMasterId r:id="rId44"/>
  </p:handoutMasterIdLst>
  <p:sldIdLst>
    <p:sldId id="794" r:id="rId2"/>
    <p:sldId id="843" r:id="rId3"/>
    <p:sldId id="809" r:id="rId4"/>
    <p:sldId id="823" r:id="rId5"/>
    <p:sldId id="807" r:id="rId6"/>
    <p:sldId id="826" r:id="rId7"/>
    <p:sldId id="827" r:id="rId8"/>
    <p:sldId id="828" r:id="rId9"/>
    <p:sldId id="829" r:id="rId10"/>
    <p:sldId id="810" r:id="rId11"/>
    <p:sldId id="830" r:id="rId12"/>
    <p:sldId id="831" r:id="rId13"/>
    <p:sldId id="812" r:id="rId14"/>
    <p:sldId id="860" r:id="rId15"/>
    <p:sldId id="815" r:id="rId16"/>
    <p:sldId id="819" r:id="rId17"/>
    <p:sldId id="856" r:id="rId18"/>
    <p:sldId id="832" r:id="rId19"/>
    <p:sldId id="816" r:id="rId20"/>
    <p:sldId id="818" r:id="rId21"/>
    <p:sldId id="847" r:id="rId22"/>
    <p:sldId id="817" r:id="rId23"/>
    <p:sldId id="851" r:id="rId24"/>
    <p:sldId id="854" r:id="rId25"/>
    <p:sldId id="852" r:id="rId26"/>
    <p:sldId id="853" r:id="rId27"/>
    <p:sldId id="855" r:id="rId28"/>
    <p:sldId id="814" r:id="rId29"/>
    <p:sldId id="833" r:id="rId30"/>
    <p:sldId id="848" r:id="rId31"/>
    <p:sldId id="834" r:id="rId32"/>
    <p:sldId id="835" r:id="rId33"/>
    <p:sldId id="836" r:id="rId34"/>
    <p:sldId id="837" r:id="rId35"/>
    <p:sldId id="850" r:id="rId36"/>
    <p:sldId id="822" r:id="rId37"/>
    <p:sldId id="800" r:id="rId38"/>
    <p:sldId id="857" r:id="rId39"/>
    <p:sldId id="858" r:id="rId40"/>
    <p:sldId id="859" r:id="rId41"/>
    <p:sldId id="844" r:id="rId4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3" hiddenSlides="1" frameSlides="1"/>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3568" autoAdjust="0"/>
    <p:restoredTop sz="90215" autoAdjust="0"/>
  </p:normalViewPr>
  <p:slideViewPr>
    <p:cSldViewPr snapToGrid="0" snapToObjects="1">
      <p:cViewPr>
        <p:scale>
          <a:sx n="72" d="100"/>
          <a:sy n="72" d="100"/>
        </p:scale>
        <p:origin x="-984" y="-256"/>
      </p:cViewPr>
      <p:guideLst>
        <p:guide orient="horz" pos="2160"/>
        <p:guide pos="2880"/>
      </p:guideLst>
    </p:cSldViewPr>
  </p:slideViewPr>
  <p:notesTextViewPr>
    <p:cViewPr>
      <p:scale>
        <a:sx n="100" d="100"/>
        <a:sy n="100" d="100"/>
      </p:scale>
      <p:origin x="0" y="0"/>
    </p:cViewPr>
  </p:notesTextViewPr>
  <p:sorterViewPr>
    <p:cViewPr>
      <p:scale>
        <a:sx n="76" d="100"/>
        <a:sy n="76" d="100"/>
      </p:scale>
      <p:origin x="0" y="4032"/>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handoutMaster" Target="handoutMasters/handoutMaster1.xml"/><Relationship Id="rId45" Type="http://schemas.openxmlformats.org/officeDocument/2006/relationships/printerSettings" Target="printerSettings/printerSettings1.bin"/></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D15AC15-D366-1045-8B95-906BED04EB57}" type="datetimeFigureOut">
              <a:rPr lang="en-US" smtClean="0"/>
              <a:pPr/>
              <a:t>10/8/16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F382D8-B22D-6245-9253-78B81CE40BFC}" type="slidenum">
              <a:rPr lang="en-US" smtClean="0"/>
              <a:pPr/>
              <a:t>‹#›</a:t>
            </a:fld>
            <a:endParaRPr lang="en-US"/>
          </a:p>
        </p:txBody>
      </p:sp>
    </p:spTree>
    <p:extLst>
      <p:ext uri="{BB962C8B-B14F-4D97-AF65-F5344CB8AC3E}">
        <p14:creationId xmlns:p14="http://schemas.microsoft.com/office/powerpoint/2010/main" val="968583450"/>
      </p:ext>
    </p:extLst>
  </p:cSld>
  <p:clrMap bg1="lt1" tx1="dk1" bg2="lt2" tx2="dk2" accent1="accent1" accent2="accent2" accent3="accent3" accent4="accent4" accent5="accent5" accent6="accent6" hlink="hlink" folHlink="folHlink"/>
</p:handoutMaster>
</file>

<file path=ppt/media/image1.jpeg>
</file>

<file path=ppt/media/image10.gif>
</file>

<file path=ppt/media/image11.jpg>
</file>

<file path=ppt/media/image12.png>
</file>

<file path=ppt/media/image13.png>
</file>

<file path=ppt/media/image14.png>
</file>

<file path=ppt/media/image15.png>
</file>

<file path=ppt/media/image16.gif>
</file>

<file path=ppt/media/image17.png>
</file>

<file path=ppt/media/image18.jpg>
</file>

<file path=ppt/media/image19.png>
</file>

<file path=ppt/media/image2.jpg>
</file>

<file path=ppt/media/image20.jpg>
</file>

<file path=ppt/media/image21.png>
</file>

<file path=ppt/media/image22.png>
</file>

<file path=ppt/media/image25.gif>
</file>

<file path=ppt/media/image26.gif>
</file>

<file path=ppt/media/image27.gif>
</file>

<file path=ppt/media/image28.gif>
</file>

<file path=ppt/media/image29.gif>
</file>

<file path=ppt/media/image3.gif>
</file>

<file path=ppt/media/image30.png>
</file>

<file path=ppt/media/image31.png>
</file>

<file path=ppt/media/image4.jpg>
</file>

<file path=ppt/media/image5.gif>
</file>

<file path=ppt/media/image6.jp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938F9C5-D0B9-6043-966C-CD72DB596C87}" type="datetimeFigureOut">
              <a:rPr lang="en-US" smtClean="0"/>
              <a:pPr/>
              <a:t>10/8/16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354FB1-8543-584B-BB0F-CA47458AEBC3}" type="slidenum">
              <a:rPr lang="en-US" smtClean="0"/>
              <a:pPr/>
              <a:t>‹#›</a:t>
            </a:fld>
            <a:endParaRPr lang="en-US"/>
          </a:p>
        </p:txBody>
      </p:sp>
    </p:spTree>
    <p:extLst>
      <p:ext uri="{BB962C8B-B14F-4D97-AF65-F5344CB8AC3E}">
        <p14:creationId xmlns:p14="http://schemas.microsoft.com/office/powerpoint/2010/main" val="17999539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354FB1-8543-584B-BB0F-CA47458AEBC3}" type="slidenum">
              <a:rPr lang="en-US" smtClean="0"/>
              <a:pPr/>
              <a:t>1</a:t>
            </a:fld>
            <a:endParaRPr lang="en-US"/>
          </a:p>
        </p:txBody>
      </p:sp>
    </p:spTree>
    <p:extLst>
      <p:ext uri="{BB962C8B-B14F-4D97-AF65-F5344CB8AC3E}">
        <p14:creationId xmlns:p14="http://schemas.microsoft.com/office/powerpoint/2010/main" val="3201503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reason we use n-1 rather than n is so that the sample variance will be what is called</a:t>
            </a:r>
          </a:p>
          <a:p>
            <a:r>
              <a:rPr lang="en-US" dirty="0" smtClean="0"/>
              <a:t>an unbiased estimator of the population variance (sigma</a:t>
            </a:r>
            <a:r>
              <a:rPr lang="en-US" baseline="0" dirty="0" smtClean="0"/>
              <a:t> squared)</a:t>
            </a:r>
            <a:endParaRPr lang="en-US" dirty="0"/>
          </a:p>
        </p:txBody>
      </p:sp>
      <p:sp>
        <p:nvSpPr>
          <p:cNvPr id="4" name="Slide Number Placeholder 3"/>
          <p:cNvSpPr>
            <a:spLocks noGrp="1"/>
          </p:cNvSpPr>
          <p:nvPr>
            <p:ph type="sldNum" sz="quarter" idx="10"/>
          </p:nvPr>
        </p:nvSpPr>
        <p:spPr/>
        <p:txBody>
          <a:bodyPr/>
          <a:lstStyle/>
          <a:p>
            <a:fld id="{AD354FB1-8543-584B-BB0F-CA47458AEBC3}" type="slidenum">
              <a:rPr lang="en-US" smtClean="0"/>
              <a:pPr/>
              <a:t>13</a:t>
            </a:fld>
            <a:endParaRPr lang="en-US"/>
          </a:p>
        </p:txBody>
      </p:sp>
    </p:spTree>
    <p:extLst>
      <p:ext uri="{BB962C8B-B14F-4D97-AF65-F5344CB8AC3E}">
        <p14:creationId xmlns:p14="http://schemas.microsoft.com/office/powerpoint/2010/main" val="25155569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discrete convolution operation is defined as</a:t>
            </a:r>
          </a:p>
          <a:p>
            <a:endParaRPr lang="en-US" dirty="0" smtClean="0"/>
          </a:p>
          <a:p>
            <a:r>
              <a:rPr lang="en-US" dirty="0" smtClean="0"/>
              <a:t>(a * v)[n] = \sum_{m = -\</a:t>
            </a:r>
            <a:r>
              <a:rPr lang="en-US" dirty="0" err="1" smtClean="0"/>
              <a:t>infty</a:t>
            </a:r>
            <a:r>
              <a:rPr lang="en-US" dirty="0" smtClean="0"/>
              <a:t>}^{\</a:t>
            </a:r>
            <a:r>
              <a:rPr lang="en-US" dirty="0" err="1" smtClean="0"/>
              <a:t>infty</a:t>
            </a:r>
            <a:r>
              <a:rPr lang="en-US" dirty="0" smtClean="0"/>
              <a:t>} a[m] v[n - m]</a:t>
            </a:r>
          </a:p>
          <a:p>
            <a:endParaRPr lang="en-US" dirty="0" smtClean="0"/>
          </a:p>
          <a:p>
            <a:r>
              <a:rPr lang="en-US" dirty="0" smtClean="0"/>
              <a:t>It can be shown that a convolution x(t) * y(t) in time/space is equivalent to the multiplication X(f) Y(f) in the Fourier domain, after appropriate padding (padding is necessary to prevent circular convolution). Since multiplication is more efficient (faster) than convolution, the function </a:t>
            </a:r>
            <a:r>
              <a:rPr lang="en-US" dirty="0" err="1" smtClean="0"/>
              <a:t>scipy.signal.fftconvolve</a:t>
            </a:r>
            <a:r>
              <a:rPr lang="en-US" dirty="0" smtClean="0"/>
              <a:t> exploits the FFT to calculate the convolution of large data-sets.</a:t>
            </a:r>
            <a:endParaRPr lang="en-US" dirty="0"/>
          </a:p>
        </p:txBody>
      </p:sp>
      <p:sp>
        <p:nvSpPr>
          <p:cNvPr id="4" name="Slide Number Placeholder 3"/>
          <p:cNvSpPr>
            <a:spLocks noGrp="1"/>
          </p:cNvSpPr>
          <p:nvPr>
            <p:ph type="sldNum" sz="quarter" idx="10"/>
          </p:nvPr>
        </p:nvSpPr>
        <p:spPr/>
        <p:txBody>
          <a:bodyPr/>
          <a:lstStyle/>
          <a:p>
            <a:fld id="{AD354FB1-8543-584B-BB0F-CA47458AEBC3}" type="slidenum">
              <a:rPr lang="en-US" smtClean="0"/>
              <a:pPr/>
              <a:t>21</a:t>
            </a:fld>
            <a:endParaRPr lang="en-US"/>
          </a:p>
        </p:txBody>
      </p:sp>
    </p:spTree>
    <p:extLst>
      <p:ext uri="{BB962C8B-B14F-4D97-AF65-F5344CB8AC3E}">
        <p14:creationId xmlns:p14="http://schemas.microsoft.com/office/powerpoint/2010/main" val="3322634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exponential moving average (EMA) is a type of moving average that is similar to a simple moving average, except that more weight is given to the latest data. It's also known as the exponentially weighted moving average. This type of moving average reacts faster to recent price changes than a simple moving average.</a:t>
            </a:r>
            <a:endParaRPr lang="en-US" dirty="0"/>
          </a:p>
        </p:txBody>
      </p:sp>
      <p:sp>
        <p:nvSpPr>
          <p:cNvPr id="4" name="Slide Number Placeholder 3"/>
          <p:cNvSpPr>
            <a:spLocks noGrp="1"/>
          </p:cNvSpPr>
          <p:nvPr>
            <p:ph type="sldNum" sz="quarter" idx="10"/>
          </p:nvPr>
        </p:nvSpPr>
        <p:spPr/>
        <p:txBody>
          <a:bodyPr/>
          <a:lstStyle/>
          <a:p>
            <a:fld id="{AD354FB1-8543-584B-BB0F-CA47458AEBC3}" type="slidenum">
              <a:rPr lang="en-US" smtClean="0"/>
              <a:pPr/>
              <a:t>28</a:t>
            </a:fld>
            <a:endParaRPr lang="en-US"/>
          </a:p>
        </p:txBody>
      </p:sp>
    </p:spTree>
    <p:extLst>
      <p:ext uri="{BB962C8B-B14F-4D97-AF65-F5344CB8AC3E}">
        <p14:creationId xmlns:p14="http://schemas.microsoft.com/office/powerpoint/2010/main" val="25155569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exponential moving average (EMA) is a type of moving average that is similar to a simple moving average, except that more weight is given to the latest data. It's also known as the exponentially weighted moving average. This type of moving average reacts faster to recent price changes than a simple moving average.</a:t>
            </a:r>
            <a:endParaRPr lang="en-US" dirty="0"/>
          </a:p>
        </p:txBody>
      </p:sp>
      <p:sp>
        <p:nvSpPr>
          <p:cNvPr id="4" name="Slide Number Placeholder 3"/>
          <p:cNvSpPr>
            <a:spLocks noGrp="1"/>
          </p:cNvSpPr>
          <p:nvPr>
            <p:ph type="sldNum" sz="quarter" idx="10"/>
          </p:nvPr>
        </p:nvSpPr>
        <p:spPr/>
        <p:txBody>
          <a:bodyPr/>
          <a:lstStyle/>
          <a:p>
            <a:fld id="{AD354FB1-8543-584B-BB0F-CA47458AEBC3}" type="slidenum">
              <a:rPr lang="en-US" smtClean="0"/>
              <a:pPr/>
              <a:t>29</a:t>
            </a:fld>
            <a:endParaRPr lang="en-US"/>
          </a:p>
        </p:txBody>
      </p:sp>
    </p:spTree>
    <p:extLst>
      <p:ext uri="{BB962C8B-B14F-4D97-AF65-F5344CB8AC3E}">
        <p14:creationId xmlns:p14="http://schemas.microsoft.com/office/powerpoint/2010/main" val="2515556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6" name="Slide Number Placeholder 5"/>
          <p:cNvSpPr>
            <a:spLocks noGrp="1"/>
          </p:cNvSpPr>
          <p:nvPr>
            <p:ph type="sldNum" sz="quarter" idx="12"/>
          </p:nvPr>
        </p:nvSpPr>
        <p:spPr>
          <a:xfrm>
            <a:off x="8191052" y="6511225"/>
            <a:ext cx="641668" cy="173387"/>
          </a:xfrm>
          <a:prstGeom prst="rect">
            <a:avLst/>
          </a:prstGeom>
        </p:spPr>
        <p:txBody>
          <a:bodyPr/>
          <a:lstStyle/>
          <a:p>
            <a:fld id="{C3324224-DF72-F445-A040-09ABE7C2AD42}"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12"/>
          </p:nvPr>
        </p:nvSpPr>
        <p:spPr>
          <a:xfrm>
            <a:off x="8191052" y="6511225"/>
            <a:ext cx="641668" cy="173387"/>
          </a:xfrm>
          <a:prstGeom prst="rect">
            <a:avLst/>
          </a:prstGeom>
        </p:spPr>
        <p:txBody>
          <a:bodyPr/>
          <a:lstStyle/>
          <a:p>
            <a:fld id="{C3324224-DF72-F445-A040-09ABE7C2AD42}"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12"/>
          </p:nvPr>
        </p:nvSpPr>
        <p:spPr>
          <a:xfrm>
            <a:off x="8191052" y="6511225"/>
            <a:ext cx="641668" cy="173387"/>
          </a:xfrm>
          <a:prstGeom prst="rect">
            <a:avLst/>
          </a:prstGeom>
        </p:spPr>
        <p:txBody>
          <a:bodyPr/>
          <a:lstStyle/>
          <a:p>
            <a:fld id="{C3324224-DF72-F445-A040-09ABE7C2AD42}"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12"/>
          </p:nvPr>
        </p:nvSpPr>
        <p:spPr>
          <a:xfrm>
            <a:off x="8191052" y="6511225"/>
            <a:ext cx="641668" cy="173387"/>
          </a:xfrm>
          <a:prstGeom prst="rect">
            <a:avLst/>
          </a:prstGeom>
        </p:spPr>
        <p:txBody>
          <a:bodyPr/>
          <a:lstStyle/>
          <a:p>
            <a:fld id="{C3324224-DF72-F445-A040-09ABE7C2AD42}"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Slide Number Placeholder 6"/>
          <p:cNvSpPr>
            <a:spLocks noGrp="1"/>
          </p:cNvSpPr>
          <p:nvPr>
            <p:ph type="sldNum" sz="quarter" idx="12"/>
          </p:nvPr>
        </p:nvSpPr>
        <p:spPr>
          <a:xfrm>
            <a:off x="8191052" y="6511225"/>
            <a:ext cx="641668" cy="173387"/>
          </a:xfrm>
          <a:prstGeom prst="rect">
            <a:avLst/>
          </a:prstGeom>
        </p:spPr>
        <p:txBody>
          <a:bodyPr/>
          <a:lstStyle/>
          <a:p>
            <a:fld id="{C3324224-DF72-F445-A040-09ABE7C2AD42}"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8"/>
          <p:cNvSpPr>
            <a:spLocks noGrp="1"/>
          </p:cNvSpPr>
          <p:nvPr>
            <p:ph type="sldNum" sz="quarter" idx="12"/>
          </p:nvPr>
        </p:nvSpPr>
        <p:spPr>
          <a:xfrm>
            <a:off x="8191052" y="6511225"/>
            <a:ext cx="641668" cy="173387"/>
          </a:xfrm>
          <a:prstGeom prst="rect">
            <a:avLst/>
          </a:prstGeom>
        </p:spPr>
        <p:txBody>
          <a:bodyPr/>
          <a:lstStyle/>
          <a:p>
            <a:fld id="{C3324224-DF72-F445-A040-09ABE7C2AD42}"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Slide Number Placeholder 4"/>
          <p:cNvSpPr>
            <a:spLocks noGrp="1"/>
          </p:cNvSpPr>
          <p:nvPr>
            <p:ph type="sldNum" sz="quarter" idx="12"/>
          </p:nvPr>
        </p:nvSpPr>
        <p:spPr>
          <a:xfrm>
            <a:off x="8191052" y="6511225"/>
            <a:ext cx="641668" cy="173387"/>
          </a:xfrm>
          <a:prstGeom prst="rect">
            <a:avLst/>
          </a:prstGeom>
        </p:spPr>
        <p:txBody>
          <a:bodyPr/>
          <a:lstStyle/>
          <a:p>
            <a:fld id="{C3324224-DF72-F445-A040-09ABE7C2AD42}"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191052" y="6511225"/>
            <a:ext cx="641668" cy="173387"/>
          </a:xfrm>
          <a:prstGeom prst="rect">
            <a:avLst/>
          </a:prstGeom>
        </p:spPr>
        <p:txBody>
          <a:bodyPr/>
          <a:lstStyle/>
          <a:p>
            <a:fld id="{C3324224-DF72-F445-A040-09ABE7C2AD42}"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Slide Number Placeholder 6"/>
          <p:cNvSpPr>
            <a:spLocks noGrp="1"/>
          </p:cNvSpPr>
          <p:nvPr>
            <p:ph type="sldNum" sz="quarter" idx="12"/>
          </p:nvPr>
        </p:nvSpPr>
        <p:spPr>
          <a:xfrm>
            <a:off x="8191052" y="6511225"/>
            <a:ext cx="641668" cy="173387"/>
          </a:xfrm>
          <a:prstGeom prst="rect">
            <a:avLst/>
          </a:prstGeom>
        </p:spPr>
        <p:txBody>
          <a:bodyPr/>
          <a:lstStyle/>
          <a:p>
            <a:fld id="{C3324224-DF72-F445-A040-09ABE7C2AD42}"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Slide Number Placeholder 6"/>
          <p:cNvSpPr>
            <a:spLocks noGrp="1"/>
          </p:cNvSpPr>
          <p:nvPr>
            <p:ph type="sldNum" sz="quarter" idx="12"/>
          </p:nvPr>
        </p:nvSpPr>
        <p:spPr>
          <a:xfrm>
            <a:off x="8191052" y="6511225"/>
            <a:ext cx="641668" cy="173387"/>
          </a:xfrm>
          <a:prstGeom prst="rect">
            <a:avLst/>
          </a:prstGeom>
        </p:spPr>
        <p:txBody>
          <a:bodyPr/>
          <a:lstStyle/>
          <a:p>
            <a:fld id="{C3324224-DF72-F445-A040-09ABE7C2AD42}"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668408"/>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70070"/>
            <a:ext cx="8229600" cy="4886694"/>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4" name="Group 3"/>
          <p:cNvGrpSpPr/>
          <p:nvPr userDrawn="1"/>
        </p:nvGrpSpPr>
        <p:grpSpPr>
          <a:xfrm>
            <a:off x="0" y="6156764"/>
            <a:ext cx="9144000" cy="702551"/>
            <a:chOff x="0" y="-120393"/>
            <a:chExt cx="9144000" cy="702551"/>
          </a:xfrm>
        </p:grpSpPr>
        <p:pic>
          <p:nvPicPr>
            <p:cNvPr id="5" name="Picture 4" descr="data.jpg"/>
            <p:cNvPicPr>
              <a:picLocks noChangeAspect="1"/>
            </p:cNvPicPr>
            <p:nvPr/>
          </p:nvPicPr>
          <p:blipFill rotWithShape="1">
            <a:blip r:embed="rId13" cstate="print">
              <a:extLst>
                <a:ext uri="{28A0092B-C50C-407E-A947-70E740481C1C}">
                  <a14:useLocalDpi xmlns:a14="http://schemas.microsoft.com/office/drawing/2010/main"/>
                </a:ext>
              </a:extLst>
            </a:blip>
            <a:srcRect/>
            <a:stretch/>
          </p:blipFill>
          <p:spPr>
            <a:xfrm>
              <a:off x="0" y="-120393"/>
              <a:ext cx="9144000" cy="702551"/>
            </a:xfrm>
            <a:prstGeom prst="rect">
              <a:avLst/>
            </a:prstGeom>
          </p:spPr>
        </p:pic>
        <p:sp>
          <p:nvSpPr>
            <p:cNvPr id="6" name="TextBox 5"/>
            <p:cNvSpPr txBox="1"/>
            <p:nvPr/>
          </p:nvSpPr>
          <p:spPr>
            <a:xfrm>
              <a:off x="158760" y="-17641"/>
              <a:ext cx="2416643" cy="543738"/>
            </a:xfrm>
            <a:prstGeom prst="rect">
              <a:avLst/>
            </a:prstGeom>
            <a:solidFill>
              <a:schemeClr val="dk1">
                <a:alpha val="62000"/>
              </a:schemeClr>
            </a:solidFill>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sz="2800" dirty="0" smtClean="0">
                  <a:latin typeface="Courier New"/>
                  <a:cs typeface="Courier New"/>
                </a:rPr>
                <a:t>Data</a:t>
              </a:r>
              <a:r>
                <a:rPr lang="en-US" sz="2800" dirty="0" smtClean="0">
                  <a:latin typeface="Arial Narrow"/>
                  <a:cs typeface="Arial Narrow"/>
                </a:rPr>
                <a:t> </a:t>
              </a:r>
              <a:r>
                <a:rPr lang="en-US" sz="4400" baseline="30000" dirty="0" smtClean="0">
                  <a:latin typeface="Courier New"/>
                  <a:cs typeface="Courier New"/>
                </a:rPr>
                <a:t>X</a:t>
              </a:r>
              <a:endParaRPr lang="en-US" sz="1000" dirty="0">
                <a:latin typeface="Courier New"/>
                <a:cs typeface="Courier New"/>
              </a:endParaRPr>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1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gif"/><Relationship Id="rId4"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gif"/><Relationship Id="rId4" Type="http://schemas.openxmlformats.org/officeDocument/2006/relationships/image" Target="../media/image11.jpg"/><Relationship Id="rId5" Type="http://schemas.openxmlformats.org/officeDocument/2006/relationships/image" Target="../media/image12.png"/><Relationship Id="rId6"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gif"/><Relationship Id="rId4" Type="http://schemas.openxmlformats.org/officeDocument/2006/relationships/image" Target="../media/image14.png"/><Relationship Id="rId5"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jpg"/><Relationship Id="rId5"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image" Target="../media/image16.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jp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23.emf"/><Relationship Id="rId6" Type="http://schemas.openxmlformats.org/officeDocument/2006/relationships/image" Target="../media/image24.emf"/><Relationship Id="rId1" Type="http://schemas.openxmlformats.org/officeDocument/2006/relationships/slideLayout" Target="../slideLayouts/slideLayout2.xml"/><Relationship Id="rId2" Type="http://schemas.openxmlformats.org/officeDocument/2006/relationships/image" Target="../media/image2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gif"/><Relationship Id="rId3" Type="http://schemas.openxmlformats.org/officeDocument/2006/relationships/image" Target="../media/image26.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gif"/><Relationship Id="rId4" Type="http://schemas.openxmlformats.org/officeDocument/2006/relationships/image" Target="../media/image30.png"/><Relationship Id="rId5" Type="http://schemas.openxmlformats.org/officeDocument/2006/relationships/image" Target="../media/image31.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29.xml.rels><?xml version="1.0" encoding="UTF-8" standalone="yes"?>
<Relationships xmlns="http://schemas.openxmlformats.org/package/2006/relationships"><Relationship Id="rId3" Type="http://schemas.openxmlformats.org/officeDocument/2006/relationships/image" Target="../media/image10.gif"/><Relationship Id="rId4" Type="http://schemas.openxmlformats.org/officeDocument/2006/relationships/image" Target="../media/image30.png"/><Relationship Id="rId5" Type="http://schemas.openxmlformats.org/officeDocument/2006/relationships/image" Target="../media/image31.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gif"/><Relationship Id="rId1" Type="http://schemas.openxmlformats.org/officeDocument/2006/relationships/slideLayout" Target="../slideLayouts/slideLayout2.xml"/><Relationship Id="rId2" Type="http://schemas.openxmlformats.org/officeDocument/2006/relationships/image" Target="../media/image3.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gif"/><Relationship Id="rId1" Type="http://schemas.openxmlformats.org/officeDocument/2006/relationships/slideLayout" Target="../slideLayouts/slideLayout2.xml"/><Relationship Id="rId2" Type="http://schemas.openxmlformats.org/officeDocument/2006/relationships/image" Target="../media/image3.gi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emf"/></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gif"/><Relationship Id="rId5"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image" Target="../media/image3.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7.gif"/></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7.gif"/></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7.gif"/></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data.jp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9144000" cy="6858000"/>
          </a:xfrm>
          <a:prstGeom prst="rect">
            <a:avLst/>
          </a:prstGeom>
        </p:spPr>
      </p:pic>
      <p:sp>
        <p:nvSpPr>
          <p:cNvPr id="5" name="TextBox 4"/>
          <p:cNvSpPr txBox="1"/>
          <p:nvPr/>
        </p:nvSpPr>
        <p:spPr>
          <a:xfrm>
            <a:off x="313215" y="5381527"/>
            <a:ext cx="8207938" cy="1538883"/>
          </a:xfrm>
          <a:prstGeom prst="rect">
            <a:avLst/>
          </a:prstGeom>
          <a:solidFill>
            <a:schemeClr val="tx1">
              <a:alpha val="21000"/>
            </a:schemeClr>
          </a:solidFill>
          <a:effectLst>
            <a:outerShdw blurRad="50800" dist="38100" dir="2700000" algn="tl" rotWithShape="0">
              <a:srgbClr val="000000">
                <a:alpha val="43000"/>
              </a:srgbClr>
            </a:outerShdw>
          </a:effectLst>
        </p:spPr>
        <p:txBody>
          <a:bodyPr wrap="square" lIns="274320" tIns="274320" rIns="274320" bIns="274320" rtlCol="0">
            <a:spAutoFit/>
          </a:bodyPr>
          <a:lstStyle/>
          <a:p>
            <a:r>
              <a:rPr lang="en-US" sz="1600" dirty="0" smtClean="0">
                <a:solidFill>
                  <a:schemeClr val="bg1"/>
                </a:solidFill>
                <a:latin typeface="Helvetica Neue Light"/>
                <a:cs typeface="Helvetica Neue Light"/>
              </a:rPr>
              <a:t>Ikhlaq Sidhu </a:t>
            </a:r>
            <a:r>
              <a:rPr lang="en-US" sz="1600" dirty="0">
                <a:solidFill>
                  <a:schemeClr val="bg1"/>
                </a:solidFill>
                <a:latin typeface="Helvetica Neue Light"/>
                <a:cs typeface="Helvetica Neue Light"/>
              </a:rPr>
              <a:t/>
            </a:r>
            <a:br>
              <a:rPr lang="en-US" sz="1600" dirty="0">
                <a:solidFill>
                  <a:schemeClr val="bg1"/>
                </a:solidFill>
                <a:latin typeface="Helvetica Neue Light"/>
                <a:cs typeface="Helvetica Neue Light"/>
              </a:rPr>
            </a:br>
            <a:r>
              <a:rPr lang="en-US" sz="1600" dirty="0" smtClean="0">
                <a:solidFill>
                  <a:schemeClr val="bg1"/>
                </a:solidFill>
                <a:latin typeface="Helvetica Neue Light"/>
                <a:cs typeface="Helvetica Neue Light"/>
              </a:rPr>
              <a:t>Chief </a:t>
            </a:r>
            <a:r>
              <a:rPr lang="en-US" sz="1600" dirty="0">
                <a:solidFill>
                  <a:schemeClr val="bg1"/>
                </a:solidFill>
                <a:latin typeface="Helvetica Neue Light"/>
                <a:cs typeface="Helvetica Neue Light"/>
              </a:rPr>
              <a:t>Scientist &amp; </a:t>
            </a:r>
            <a:r>
              <a:rPr lang="en-US" sz="1600" dirty="0" smtClean="0">
                <a:solidFill>
                  <a:schemeClr val="bg1"/>
                </a:solidFill>
                <a:latin typeface="Helvetica Neue Light"/>
                <a:cs typeface="Helvetica Neue Light"/>
              </a:rPr>
              <a:t>Founding Director, </a:t>
            </a:r>
            <a:br>
              <a:rPr lang="en-US" sz="1600" dirty="0" smtClean="0">
                <a:solidFill>
                  <a:schemeClr val="bg1"/>
                </a:solidFill>
                <a:latin typeface="Helvetica Neue Light"/>
                <a:cs typeface="Helvetica Neue Light"/>
              </a:rPr>
            </a:br>
            <a:r>
              <a:rPr lang="en-US" sz="1600" dirty="0" err="1" smtClean="0">
                <a:solidFill>
                  <a:schemeClr val="bg1"/>
                </a:solidFill>
                <a:latin typeface="Helvetica Neue Light"/>
                <a:cs typeface="Helvetica Neue Light"/>
              </a:rPr>
              <a:t>Sutardja</a:t>
            </a:r>
            <a:r>
              <a:rPr lang="en-US" sz="1600" dirty="0" smtClean="0">
                <a:solidFill>
                  <a:schemeClr val="bg1"/>
                </a:solidFill>
                <a:latin typeface="Helvetica Neue Light"/>
                <a:cs typeface="Helvetica Neue Light"/>
              </a:rPr>
              <a:t> </a:t>
            </a:r>
            <a:r>
              <a:rPr lang="en-US" sz="1600" dirty="0" smtClean="0">
                <a:solidFill>
                  <a:schemeClr val="bg1"/>
                </a:solidFill>
                <a:latin typeface="Helvetica Neue Light"/>
                <a:ea typeface="ＭＳ Ｐゴシック" charset="-128"/>
                <a:cs typeface="Helvetica Neue Light"/>
              </a:rPr>
              <a:t>Center </a:t>
            </a:r>
            <a:r>
              <a:rPr lang="en-US" sz="1600" dirty="0">
                <a:solidFill>
                  <a:schemeClr val="bg1"/>
                </a:solidFill>
                <a:latin typeface="Helvetica Neue Light"/>
                <a:ea typeface="ＭＳ Ｐゴシック" charset="-128"/>
                <a:cs typeface="Helvetica Neue Light"/>
              </a:rPr>
              <a:t>for Entrepreneurship &amp; </a:t>
            </a:r>
            <a:r>
              <a:rPr lang="en-US" sz="1600" dirty="0" smtClean="0">
                <a:solidFill>
                  <a:schemeClr val="bg1"/>
                </a:solidFill>
                <a:latin typeface="Helvetica Neue Light"/>
                <a:ea typeface="ＭＳ Ｐゴシック" charset="-128"/>
                <a:cs typeface="Helvetica Neue Light"/>
              </a:rPr>
              <a:t>Technology</a:t>
            </a:r>
            <a:br>
              <a:rPr lang="en-US" sz="1600" dirty="0" smtClean="0">
                <a:solidFill>
                  <a:schemeClr val="bg1"/>
                </a:solidFill>
                <a:latin typeface="Helvetica Neue Light"/>
                <a:ea typeface="ＭＳ Ｐゴシック" charset="-128"/>
                <a:cs typeface="Helvetica Neue Light"/>
              </a:rPr>
            </a:br>
            <a:r>
              <a:rPr lang="en-US" sz="1600" dirty="0" smtClean="0">
                <a:solidFill>
                  <a:schemeClr val="bg1"/>
                </a:solidFill>
                <a:latin typeface="Helvetica Neue Light"/>
                <a:ea typeface="ＭＳ Ｐゴシック" charset="-128"/>
                <a:cs typeface="Helvetica Neue Light"/>
              </a:rPr>
              <a:t>IEOR </a:t>
            </a:r>
            <a:r>
              <a:rPr lang="en-US" sz="1600" dirty="0">
                <a:solidFill>
                  <a:schemeClr val="bg1"/>
                </a:solidFill>
                <a:latin typeface="Helvetica Neue Light"/>
                <a:ea typeface="ＭＳ Ｐゴシック" charset="-128"/>
                <a:cs typeface="Helvetica Neue Light"/>
              </a:rPr>
              <a:t>Emerging Area Professor </a:t>
            </a:r>
            <a:r>
              <a:rPr lang="en-US" sz="1600" dirty="0" smtClean="0">
                <a:solidFill>
                  <a:schemeClr val="bg1"/>
                </a:solidFill>
                <a:latin typeface="Helvetica Neue Light"/>
                <a:ea typeface="ＭＳ Ｐゴシック" charset="-128"/>
                <a:cs typeface="Helvetica Neue Light"/>
              </a:rPr>
              <a:t>Award, UC Berkeley</a:t>
            </a:r>
            <a:endParaRPr lang="en-US" sz="1600" dirty="0">
              <a:solidFill>
                <a:schemeClr val="bg1"/>
              </a:solidFill>
              <a:latin typeface="Helvetica Neue Light"/>
              <a:cs typeface="Helvetica Neue Light"/>
            </a:endParaRPr>
          </a:p>
        </p:txBody>
      </p:sp>
      <p:sp>
        <p:nvSpPr>
          <p:cNvPr id="6" name="TextBox 5"/>
          <p:cNvSpPr txBox="1"/>
          <p:nvPr/>
        </p:nvSpPr>
        <p:spPr>
          <a:xfrm>
            <a:off x="5944591" y="325795"/>
            <a:ext cx="1297250" cy="400110"/>
          </a:xfrm>
          <a:prstGeom prst="rect">
            <a:avLst/>
          </a:prstGeom>
          <a:noFill/>
        </p:spPr>
        <p:txBody>
          <a:bodyPr wrap="none" rtlCol="0">
            <a:spAutoFit/>
          </a:bodyPr>
          <a:lstStyle/>
          <a:p>
            <a:r>
              <a:rPr lang="en-US" sz="2000" dirty="0" smtClean="0"/>
              <a:t>About Me:</a:t>
            </a:r>
          </a:p>
        </p:txBody>
      </p:sp>
      <p:sp>
        <p:nvSpPr>
          <p:cNvPr id="3" name="Title 2"/>
          <p:cNvSpPr>
            <a:spLocks noGrp="1"/>
          </p:cNvSpPr>
          <p:nvPr>
            <p:ph type="ctrTitle"/>
          </p:nvPr>
        </p:nvSpPr>
        <p:spPr>
          <a:xfrm>
            <a:off x="748753" y="2248140"/>
            <a:ext cx="7772400" cy="1470025"/>
          </a:xfrm>
          <a:solidFill>
            <a:schemeClr val="dk1">
              <a:alpha val="74000"/>
            </a:schemeClr>
          </a:solidFill>
        </p:spPr>
        <p:style>
          <a:lnRef idx="2">
            <a:schemeClr val="dk1">
              <a:shade val="50000"/>
            </a:schemeClr>
          </a:lnRef>
          <a:fillRef idx="1">
            <a:schemeClr val="dk1"/>
          </a:fillRef>
          <a:effectRef idx="0">
            <a:schemeClr val="dk1"/>
          </a:effectRef>
          <a:fontRef idx="minor">
            <a:schemeClr val="lt1"/>
          </a:fontRef>
        </p:style>
        <p:txBody>
          <a:bodyPr/>
          <a:lstStyle/>
          <a:p>
            <a:r>
              <a:rPr lang="en-US" dirty="0" smtClean="0"/>
              <a:t>Data as a Signal</a:t>
            </a:r>
            <a:br>
              <a:rPr lang="en-US" dirty="0" smtClean="0"/>
            </a:br>
            <a:r>
              <a:rPr lang="en-US" sz="2400" dirty="0" smtClean="0"/>
              <a:t>Data X: A Course on Data, Signals, and Systems</a:t>
            </a:r>
            <a:endParaRPr lang="en-US" dirty="0"/>
          </a:p>
        </p:txBody>
      </p:sp>
      <p:sp>
        <p:nvSpPr>
          <p:cNvPr id="10" name="TextBox 9"/>
          <p:cNvSpPr txBox="1"/>
          <p:nvPr/>
        </p:nvSpPr>
        <p:spPr>
          <a:xfrm>
            <a:off x="227166" y="231586"/>
            <a:ext cx="3880743" cy="923330"/>
          </a:xfrm>
          <a:prstGeom prst="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US" sz="5400" dirty="0" smtClean="0">
                <a:latin typeface="Courier New"/>
                <a:cs typeface="Courier New"/>
              </a:rPr>
              <a:t>Data</a:t>
            </a:r>
            <a:r>
              <a:rPr lang="en-US" sz="5400" dirty="0" smtClean="0">
                <a:latin typeface="Arial Narrow"/>
                <a:cs typeface="Arial Narrow"/>
              </a:rPr>
              <a:t> </a:t>
            </a:r>
            <a:r>
              <a:rPr lang="en-US" sz="8000" baseline="30000" dirty="0" smtClean="0">
                <a:latin typeface="Courier New"/>
                <a:cs typeface="Courier New"/>
              </a:rPr>
              <a:t>X</a:t>
            </a:r>
            <a:endParaRPr lang="en-US" dirty="0">
              <a:latin typeface="Optima"/>
              <a:cs typeface="Optima"/>
            </a:endParaRPr>
          </a:p>
        </p:txBody>
      </p:sp>
    </p:spTree>
    <p:extLst>
      <p:ext uri="{BB962C8B-B14F-4D97-AF65-F5344CB8AC3E}">
        <p14:creationId xmlns:p14="http://schemas.microsoft.com/office/powerpoint/2010/main" val="86821604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964" y="195031"/>
            <a:ext cx="4834722" cy="668408"/>
          </a:xfrm>
        </p:spPr>
        <p:txBody>
          <a:bodyPr>
            <a:normAutofit fontScale="90000"/>
          </a:bodyPr>
          <a:lstStyle/>
          <a:p>
            <a:r>
              <a:rPr lang="en-US" dirty="0" smtClean="0"/>
              <a:t>Simple things we can do with a sequence: Mean</a:t>
            </a:r>
            <a:endParaRPr lang="en-US" dirty="0"/>
          </a:p>
        </p:txBody>
      </p:sp>
      <p:sp>
        <p:nvSpPr>
          <p:cNvPr id="3" name="Content Placeholder 2"/>
          <p:cNvSpPr>
            <a:spLocks noGrp="1"/>
          </p:cNvSpPr>
          <p:nvPr>
            <p:ph idx="1"/>
          </p:nvPr>
        </p:nvSpPr>
        <p:spPr>
          <a:xfrm>
            <a:off x="3329403" y="2173069"/>
            <a:ext cx="5195676" cy="2548442"/>
          </a:xfrm>
        </p:spPr>
        <p:txBody>
          <a:bodyPr>
            <a:normAutofit/>
          </a:bodyPr>
          <a:lstStyle/>
          <a:p>
            <a:r>
              <a:rPr lang="en-US" dirty="0" smtClean="0"/>
              <a:t>Mean  </a:t>
            </a:r>
          </a:p>
          <a:p>
            <a:r>
              <a:rPr lang="en-US" dirty="0" smtClean="0"/>
              <a:t>Variance</a:t>
            </a:r>
          </a:p>
          <a:p>
            <a:r>
              <a:rPr lang="en-US" dirty="0" smtClean="0"/>
              <a:t> Standard Deviation</a:t>
            </a:r>
          </a:p>
          <a:p>
            <a:r>
              <a:rPr lang="en-US" dirty="0" smtClean="0"/>
              <a:t> But from when, and over what time period</a:t>
            </a:r>
            <a:endParaRPr lang="en-US" dirty="0"/>
          </a:p>
          <a:p>
            <a:endParaRPr lang="en-US" dirty="0" smtClean="0"/>
          </a:p>
        </p:txBody>
      </p:sp>
      <p:sp>
        <p:nvSpPr>
          <p:cNvPr id="4" name="TextBox 3"/>
          <p:cNvSpPr txBox="1"/>
          <p:nvPr/>
        </p:nvSpPr>
        <p:spPr>
          <a:xfrm>
            <a:off x="457200" y="1238584"/>
            <a:ext cx="1776636" cy="646331"/>
          </a:xfrm>
          <a:prstGeom prst="rect">
            <a:avLst/>
          </a:prstGeom>
          <a:noFill/>
        </p:spPr>
        <p:txBody>
          <a:bodyPr wrap="none" rtlCol="0">
            <a:spAutoFit/>
          </a:bodyPr>
          <a:lstStyle/>
          <a:p>
            <a:r>
              <a:rPr lang="en-US" dirty="0" smtClean="0"/>
              <a:t>Discrete data </a:t>
            </a:r>
          </a:p>
          <a:p>
            <a:r>
              <a:rPr lang="en-US" dirty="0" err="1"/>
              <a:t>x</a:t>
            </a:r>
            <a:r>
              <a:rPr lang="en-US" baseline="-25000" dirty="0" err="1" smtClean="0"/>
              <a:t>n</a:t>
            </a:r>
            <a:r>
              <a:rPr lang="en-US" dirty="0" smtClean="0"/>
              <a:t> = x1, x2, x3,  …</a:t>
            </a:r>
            <a:endParaRPr lang="en-US" dirty="0"/>
          </a:p>
        </p:txBody>
      </p:sp>
      <p:pic>
        <p:nvPicPr>
          <p:cNvPr id="5" name="Picture 4" descr="image9_121.png"/>
          <p:cNvPicPr>
            <a:picLocks noChangeAspect="1"/>
          </p:cNvPicPr>
          <p:nvPr/>
        </p:nvPicPr>
        <p:blipFill rotWithShape="1">
          <a:blip r:embed="rId2">
            <a:extLst>
              <a:ext uri="{28A0092B-C50C-407E-A947-70E740481C1C}">
                <a14:useLocalDpi xmlns:a14="http://schemas.microsoft.com/office/drawing/2010/main" val="0"/>
              </a:ext>
            </a:extLst>
          </a:blip>
          <a:srcRect l="1622" t="12334" r="73728"/>
          <a:stretch/>
        </p:blipFill>
        <p:spPr>
          <a:xfrm>
            <a:off x="661369" y="2173069"/>
            <a:ext cx="996762" cy="1922110"/>
          </a:xfrm>
          <a:prstGeom prst="rect">
            <a:avLst/>
          </a:prstGeom>
        </p:spPr>
      </p:pic>
      <p:sp>
        <p:nvSpPr>
          <p:cNvPr id="17" name="Rectangle 16"/>
          <p:cNvSpPr/>
          <p:nvPr/>
        </p:nvSpPr>
        <p:spPr>
          <a:xfrm>
            <a:off x="8150919" y="7007243"/>
            <a:ext cx="5585729" cy="251492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25160565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963" y="195031"/>
            <a:ext cx="8574347" cy="668408"/>
          </a:xfrm>
        </p:spPr>
        <p:txBody>
          <a:bodyPr>
            <a:normAutofit/>
          </a:bodyPr>
          <a:lstStyle/>
          <a:p>
            <a:r>
              <a:rPr lang="en-US" dirty="0" smtClean="0"/>
              <a:t>Simple things we can do with a sequence: Mean, Variance</a:t>
            </a:r>
            <a:endParaRPr lang="en-US" dirty="0"/>
          </a:p>
        </p:txBody>
      </p:sp>
      <p:sp>
        <p:nvSpPr>
          <p:cNvPr id="4" name="TextBox 3"/>
          <p:cNvSpPr txBox="1"/>
          <p:nvPr/>
        </p:nvSpPr>
        <p:spPr>
          <a:xfrm>
            <a:off x="341231" y="1124311"/>
            <a:ext cx="1776636" cy="646331"/>
          </a:xfrm>
          <a:prstGeom prst="rect">
            <a:avLst/>
          </a:prstGeom>
          <a:noFill/>
        </p:spPr>
        <p:txBody>
          <a:bodyPr wrap="none" rtlCol="0">
            <a:spAutoFit/>
          </a:bodyPr>
          <a:lstStyle/>
          <a:p>
            <a:r>
              <a:rPr lang="en-US" dirty="0" smtClean="0"/>
              <a:t>Discrete data </a:t>
            </a:r>
            <a:br>
              <a:rPr lang="en-US" dirty="0" smtClean="0"/>
            </a:br>
            <a:r>
              <a:rPr lang="en-US" dirty="0" err="1" smtClean="0"/>
              <a:t>x</a:t>
            </a:r>
            <a:r>
              <a:rPr lang="en-US" baseline="-25000" dirty="0" err="1" smtClean="0"/>
              <a:t>n</a:t>
            </a:r>
            <a:r>
              <a:rPr lang="en-US" dirty="0" smtClean="0"/>
              <a:t> = x1, x2, x3,  …</a:t>
            </a:r>
            <a:endParaRPr lang="en-US" dirty="0"/>
          </a:p>
        </p:txBody>
      </p:sp>
      <p:pic>
        <p:nvPicPr>
          <p:cNvPr id="5" name="Picture 4" descr="image9_121.png"/>
          <p:cNvPicPr>
            <a:picLocks noChangeAspect="1"/>
          </p:cNvPicPr>
          <p:nvPr/>
        </p:nvPicPr>
        <p:blipFill rotWithShape="1">
          <a:blip r:embed="rId2">
            <a:extLst>
              <a:ext uri="{28A0092B-C50C-407E-A947-70E740481C1C}">
                <a14:useLocalDpi xmlns:a14="http://schemas.microsoft.com/office/drawing/2010/main" val="0"/>
              </a:ext>
            </a:extLst>
          </a:blip>
          <a:srcRect l="1622" t="12334" r="73728"/>
          <a:stretch/>
        </p:blipFill>
        <p:spPr>
          <a:xfrm>
            <a:off x="545400" y="2058796"/>
            <a:ext cx="996762" cy="1922110"/>
          </a:xfrm>
          <a:prstGeom prst="rect">
            <a:avLst/>
          </a:prstGeom>
        </p:spPr>
      </p:pic>
      <p:pic>
        <p:nvPicPr>
          <p:cNvPr id="6" name="Picture 5" descr="figure627.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5213" y="1832922"/>
            <a:ext cx="3564587" cy="2141598"/>
          </a:xfrm>
          <a:prstGeom prst="rect">
            <a:avLst/>
          </a:prstGeom>
        </p:spPr>
      </p:pic>
      <p:cxnSp>
        <p:nvCxnSpPr>
          <p:cNvPr id="8" name="Straight Connector 7"/>
          <p:cNvCxnSpPr/>
          <p:nvPr/>
        </p:nvCxnSpPr>
        <p:spPr>
          <a:xfrm>
            <a:off x="2352142" y="2903721"/>
            <a:ext cx="4313689"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6960620" y="2719055"/>
            <a:ext cx="715761" cy="369332"/>
          </a:xfrm>
          <a:prstGeom prst="rect">
            <a:avLst/>
          </a:prstGeom>
          <a:noFill/>
        </p:spPr>
        <p:txBody>
          <a:bodyPr wrap="none" rtlCol="0">
            <a:spAutoFit/>
          </a:bodyPr>
          <a:lstStyle/>
          <a:p>
            <a:r>
              <a:rPr lang="en-US" dirty="0" smtClean="0"/>
              <a:t>mean</a:t>
            </a:r>
            <a:endParaRPr lang="en-US" dirty="0"/>
          </a:p>
        </p:txBody>
      </p:sp>
      <p:cxnSp>
        <p:nvCxnSpPr>
          <p:cNvPr id="11" name="Straight Arrow Connector 10"/>
          <p:cNvCxnSpPr/>
          <p:nvPr/>
        </p:nvCxnSpPr>
        <p:spPr>
          <a:xfrm>
            <a:off x="6260118" y="2330950"/>
            <a:ext cx="0" cy="1005546"/>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6049800" y="2330950"/>
            <a:ext cx="40435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6061084" y="3341943"/>
            <a:ext cx="404354" cy="0"/>
          </a:xfrm>
          <a:prstGeom prst="line">
            <a:avLst/>
          </a:prstGeom>
        </p:spPr>
        <p:style>
          <a:lnRef idx="2">
            <a:schemeClr val="accent1"/>
          </a:lnRef>
          <a:fillRef idx="0">
            <a:schemeClr val="accent1"/>
          </a:fillRef>
          <a:effectRef idx="1">
            <a:schemeClr val="accent1"/>
          </a:effectRef>
          <a:fontRef idx="minor">
            <a:schemeClr val="tx1"/>
          </a:fontRef>
        </p:style>
      </p:cxnSp>
      <p:pic>
        <p:nvPicPr>
          <p:cNvPr id="16" name="Picture 15" descr="mean-formula.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16852" y="4252283"/>
            <a:ext cx="2216190" cy="159488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p:cNvSpPr txBox="1"/>
          <p:nvPr/>
        </p:nvSpPr>
        <p:spPr>
          <a:xfrm>
            <a:off x="6960620" y="2146284"/>
            <a:ext cx="977251" cy="369332"/>
          </a:xfrm>
          <a:prstGeom prst="rect">
            <a:avLst/>
          </a:prstGeom>
          <a:noFill/>
        </p:spPr>
        <p:txBody>
          <a:bodyPr wrap="none" rtlCol="0">
            <a:spAutoFit/>
          </a:bodyPr>
          <a:lstStyle/>
          <a:p>
            <a:r>
              <a:rPr lang="en-US" dirty="0"/>
              <a:t>v</a:t>
            </a:r>
            <a:r>
              <a:rPr lang="en-US" dirty="0" smtClean="0"/>
              <a:t>ariance</a:t>
            </a:r>
            <a:endParaRPr lang="en-US" dirty="0"/>
          </a:p>
        </p:txBody>
      </p:sp>
      <p:sp>
        <p:nvSpPr>
          <p:cNvPr id="17" name="Rectangle 16"/>
          <p:cNvSpPr/>
          <p:nvPr/>
        </p:nvSpPr>
        <p:spPr>
          <a:xfrm>
            <a:off x="8306660" y="7151548"/>
            <a:ext cx="5585729" cy="251492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3" name="Straight Arrow Connector 12"/>
          <p:cNvCxnSpPr/>
          <p:nvPr/>
        </p:nvCxnSpPr>
        <p:spPr>
          <a:xfrm>
            <a:off x="1781615" y="3004395"/>
            <a:ext cx="35755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6736127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963" y="195031"/>
            <a:ext cx="8574347" cy="668408"/>
          </a:xfrm>
        </p:spPr>
        <p:txBody>
          <a:bodyPr>
            <a:normAutofit/>
          </a:bodyPr>
          <a:lstStyle/>
          <a:p>
            <a:r>
              <a:rPr lang="en-US" dirty="0" smtClean="0"/>
              <a:t>Simple things we can do with a sequence: Mean, Variance</a:t>
            </a:r>
            <a:endParaRPr lang="en-US" dirty="0"/>
          </a:p>
        </p:txBody>
      </p:sp>
      <p:sp>
        <p:nvSpPr>
          <p:cNvPr id="4" name="TextBox 3"/>
          <p:cNvSpPr txBox="1"/>
          <p:nvPr/>
        </p:nvSpPr>
        <p:spPr>
          <a:xfrm>
            <a:off x="341231" y="1124311"/>
            <a:ext cx="1776636" cy="646331"/>
          </a:xfrm>
          <a:prstGeom prst="rect">
            <a:avLst/>
          </a:prstGeom>
          <a:noFill/>
        </p:spPr>
        <p:txBody>
          <a:bodyPr wrap="none" rtlCol="0">
            <a:spAutoFit/>
          </a:bodyPr>
          <a:lstStyle/>
          <a:p>
            <a:r>
              <a:rPr lang="en-US" dirty="0" smtClean="0"/>
              <a:t>Discrete data </a:t>
            </a:r>
          </a:p>
          <a:p>
            <a:r>
              <a:rPr lang="en-US" dirty="0" err="1"/>
              <a:t>x</a:t>
            </a:r>
            <a:r>
              <a:rPr lang="en-US" baseline="-25000" dirty="0" err="1" smtClean="0"/>
              <a:t>n</a:t>
            </a:r>
            <a:r>
              <a:rPr lang="en-US" dirty="0" smtClean="0"/>
              <a:t> = x1, x2, x3,  …</a:t>
            </a:r>
            <a:endParaRPr lang="en-US" dirty="0"/>
          </a:p>
        </p:txBody>
      </p:sp>
      <p:pic>
        <p:nvPicPr>
          <p:cNvPr id="5" name="Picture 4" descr="image9_121.png"/>
          <p:cNvPicPr>
            <a:picLocks noChangeAspect="1"/>
          </p:cNvPicPr>
          <p:nvPr/>
        </p:nvPicPr>
        <p:blipFill rotWithShape="1">
          <a:blip r:embed="rId2">
            <a:extLst>
              <a:ext uri="{28A0092B-C50C-407E-A947-70E740481C1C}">
                <a14:useLocalDpi xmlns:a14="http://schemas.microsoft.com/office/drawing/2010/main" val="0"/>
              </a:ext>
            </a:extLst>
          </a:blip>
          <a:srcRect l="1622" t="12334" r="73728"/>
          <a:stretch/>
        </p:blipFill>
        <p:spPr>
          <a:xfrm>
            <a:off x="545400" y="2058796"/>
            <a:ext cx="996762" cy="1922110"/>
          </a:xfrm>
          <a:prstGeom prst="rect">
            <a:avLst/>
          </a:prstGeom>
        </p:spPr>
      </p:pic>
      <p:pic>
        <p:nvPicPr>
          <p:cNvPr id="6" name="Picture 5" descr="figure627.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5213" y="1832922"/>
            <a:ext cx="3564587" cy="2141598"/>
          </a:xfrm>
          <a:prstGeom prst="rect">
            <a:avLst/>
          </a:prstGeom>
        </p:spPr>
      </p:pic>
      <p:cxnSp>
        <p:nvCxnSpPr>
          <p:cNvPr id="8" name="Straight Connector 7"/>
          <p:cNvCxnSpPr/>
          <p:nvPr/>
        </p:nvCxnSpPr>
        <p:spPr>
          <a:xfrm>
            <a:off x="2352142" y="2903721"/>
            <a:ext cx="4313689"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6960620" y="2719055"/>
            <a:ext cx="715761" cy="369332"/>
          </a:xfrm>
          <a:prstGeom prst="rect">
            <a:avLst/>
          </a:prstGeom>
          <a:noFill/>
        </p:spPr>
        <p:txBody>
          <a:bodyPr wrap="none" rtlCol="0">
            <a:spAutoFit/>
          </a:bodyPr>
          <a:lstStyle/>
          <a:p>
            <a:r>
              <a:rPr lang="en-US" dirty="0" smtClean="0"/>
              <a:t>mean</a:t>
            </a:r>
            <a:endParaRPr lang="en-US" dirty="0"/>
          </a:p>
        </p:txBody>
      </p:sp>
      <p:cxnSp>
        <p:nvCxnSpPr>
          <p:cNvPr id="11" name="Straight Arrow Connector 10"/>
          <p:cNvCxnSpPr/>
          <p:nvPr/>
        </p:nvCxnSpPr>
        <p:spPr>
          <a:xfrm>
            <a:off x="6260118" y="2330950"/>
            <a:ext cx="0" cy="1005546"/>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6049800" y="2330950"/>
            <a:ext cx="40435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6061084" y="3341943"/>
            <a:ext cx="404354" cy="0"/>
          </a:xfrm>
          <a:prstGeom prst="line">
            <a:avLst/>
          </a:prstGeom>
        </p:spPr>
        <p:style>
          <a:lnRef idx="2">
            <a:schemeClr val="accent1"/>
          </a:lnRef>
          <a:fillRef idx="0">
            <a:schemeClr val="accent1"/>
          </a:fillRef>
          <a:effectRef idx="1">
            <a:schemeClr val="accent1"/>
          </a:effectRef>
          <a:fontRef idx="minor">
            <a:schemeClr val="tx1"/>
          </a:fontRef>
        </p:style>
      </p:cxnSp>
      <p:pic>
        <p:nvPicPr>
          <p:cNvPr id="16" name="Picture 15" descr="mean-formula.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52910" y="302217"/>
            <a:ext cx="2819043" cy="202873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p:cNvSpPr txBox="1"/>
          <p:nvPr/>
        </p:nvSpPr>
        <p:spPr>
          <a:xfrm>
            <a:off x="6960620" y="2146284"/>
            <a:ext cx="977251" cy="369332"/>
          </a:xfrm>
          <a:prstGeom prst="rect">
            <a:avLst/>
          </a:prstGeom>
          <a:noFill/>
        </p:spPr>
        <p:txBody>
          <a:bodyPr wrap="none" rtlCol="0">
            <a:spAutoFit/>
          </a:bodyPr>
          <a:lstStyle/>
          <a:p>
            <a:r>
              <a:rPr lang="en-US" dirty="0"/>
              <a:t>v</a:t>
            </a:r>
            <a:r>
              <a:rPr lang="en-US" dirty="0" smtClean="0"/>
              <a:t>ariance</a:t>
            </a:r>
            <a:endParaRPr lang="en-US" dirty="0"/>
          </a:p>
        </p:txBody>
      </p:sp>
      <p:sp>
        <p:nvSpPr>
          <p:cNvPr id="17" name="Rectangle 16"/>
          <p:cNvSpPr/>
          <p:nvPr/>
        </p:nvSpPr>
        <p:spPr>
          <a:xfrm>
            <a:off x="8306660" y="7151548"/>
            <a:ext cx="5585729" cy="251492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3" name="Straight Arrow Connector 12"/>
          <p:cNvCxnSpPr/>
          <p:nvPr/>
        </p:nvCxnSpPr>
        <p:spPr>
          <a:xfrm>
            <a:off x="1781615" y="3004395"/>
            <a:ext cx="35755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18" name="Picture 17" descr="variance_formul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4963" y="4636088"/>
            <a:ext cx="2276475" cy="1228725"/>
          </a:xfrm>
          <a:prstGeom prst="rect">
            <a:avLst/>
          </a:prstGeom>
        </p:spPr>
      </p:pic>
      <p:pic>
        <p:nvPicPr>
          <p:cNvPr id="19" name="Picture 18" descr="sample_variance_formula.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77536" y="4636088"/>
            <a:ext cx="2423259" cy="1173287"/>
          </a:xfrm>
          <a:prstGeom prst="rect">
            <a:avLst/>
          </a:prstGeom>
        </p:spPr>
      </p:pic>
      <p:sp>
        <p:nvSpPr>
          <p:cNvPr id="20" name="TextBox 19"/>
          <p:cNvSpPr txBox="1"/>
          <p:nvPr/>
        </p:nvSpPr>
        <p:spPr>
          <a:xfrm>
            <a:off x="6311047" y="4802221"/>
            <a:ext cx="2426378" cy="646331"/>
          </a:xfrm>
          <a:prstGeom prst="rect">
            <a:avLst/>
          </a:prstGeom>
          <a:noFill/>
        </p:spPr>
        <p:txBody>
          <a:bodyPr wrap="none" rtlCol="0">
            <a:spAutoFit/>
          </a:bodyPr>
          <a:lstStyle/>
          <a:p>
            <a:r>
              <a:rPr lang="en-US" dirty="0" smtClean="0"/>
              <a:t>And of course, standard </a:t>
            </a:r>
            <a:br>
              <a:rPr lang="en-US" dirty="0" smtClean="0"/>
            </a:br>
            <a:r>
              <a:rPr lang="en-US" dirty="0" smtClean="0"/>
              <a:t>deviation is s or sigma </a:t>
            </a:r>
            <a:endParaRPr lang="en-US" dirty="0"/>
          </a:p>
        </p:txBody>
      </p:sp>
    </p:spTree>
    <p:extLst>
      <p:ext uri="{BB962C8B-B14F-4D97-AF65-F5344CB8AC3E}">
        <p14:creationId xmlns:p14="http://schemas.microsoft.com/office/powerpoint/2010/main" val="230589901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964" y="195031"/>
            <a:ext cx="4834722" cy="668408"/>
          </a:xfrm>
        </p:spPr>
        <p:txBody>
          <a:bodyPr>
            <a:normAutofit/>
          </a:bodyPr>
          <a:lstStyle/>
          <a:p>
            <a:r>
              <a:rPr lang="en-US" dirty="0" smtClean="0"/>
              <a:t>Moving Average of Sequence</a:t>
            </a:r>
            <a:endParaRPr lang="en-US" dirty="0"/>
          </a:p>
        </p:txBody>
      </p:sp>
      <p:sp>
        <p:nvSpPr>
          <p:cNvPr id="3" name="Content Placeholder 2"/>
          <p:cNvSpPr>
            <a:spLocks noGrp="1"/>
          </p:cNvSpPr>
          <p:nvPr>
            <p:ph idx="1"/>
          </p:nvPr>
        </p:nvSpPr>
        <p:spPr>
          <a:xfrm>
            <a:off x="341769" y="898721"/>
            <a:ext cx="5708660" cy="1168373"/>
          </a:xfrm>
        </p:spPr>
        <p:txBody>
          <a:bodyPr>
            <a:normAutofit/>
          </a:bodyPr>
          <a:lstStyle/>
          <a:p>
            <a:r>
              <a:rPr lang="en-US" dirty="0"/>
              <a:t>Discrete data </a:t>
            </a:r>
            <a:r>
              <a:rPr lang="en-US" dirty="0" err="1"/>
              <a:t>x</a:t>
            </a:r>
            <a:r>
              <a:rPr lang="en-US" baseline="-25000" dirty="0" err="1" smtClean="0"/>
              <a:t>n</a:t>
            </a:r>
            <a:r>
              <a:rPr lang="en-US" dirty="0" smtClean="0"/>
              <a:t> </a:t>
            </a:r>
            <a:r>
              <a:rPr lang="en-US" dirty="0"/>
              <a:t>= x1, x2, x3,  </a:t>
            </a:r>
            <a:r>
              <a:rPr lang="en-US" dirty="0" smtClean="0"/>
              <a:t>…</a:t>
            </a:r>
          </a:p>
          <a:p>
            <a:r>
              <a:rPr lang="en-US" dirty="0" smtClean="0"/>
              <a:t>Moving Average</a:t>
            </a:r>
            <a:endParaRPr lang="en-US" dirty="0"/>
          </a:p>
          <a:p>
            <a:endParaRPr lang="en-US" dirty="0" smtClean="0"/>
          </a:p>
        </p:txBody>
      </p:sp>
      <p:pic>
        <p:nvPicPr>
          <p:cNvPr id="6" name="Picture 5" descr="figure627.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445" y="1925964"/>
            <a:ext cx="4286976" cy="2575608"/>
          </a:xfrm>
          <a:prstGeom prst="rect">
            <a:avLst/>
          </a:prstGeom>
        </p:spPr>
      </p:pic>
      <p:sp>
        <p:nvSpPr>
          <p:cNvPr id="19" name="Rectangle 18"/>
          <p:cNvSpPr/>
          <p:nvPr/>
        </p:nvSpPr>
        <p:spPr>
          <a:xfrm>
            <a:off x="3016509" y="2237238"/>
            <a:ext cx="493691" cy="2091001"/>
          </a:xfrm>
          <a:prstGeom prst="rect">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6" name="TextBox 25"/>
          <p:cNvSpPr txBox="1"/>
          <p:nvPr/>
        </p:nvSpPr>
        <p:spPr>
          <a:xfrm>
            <a:off x="5740642" y="912806"/>
            <a:ext cx="3403358" cy="1200329"/>
          </a:xfrm>
          <a:prstGeom prst="rect">
            <a:avLst/>
          </a:prstGeom>
          <a:noFill/>
        </p:spPr>
        <p:txBody>
          <a:bodyPr wrap="none" rtlCol="0">
            <a:spAutoFit/>
          </a:bodyPr>
          <a:lstStyle/>
          <a:p>
            <a:r>
              <a:rPr lang="en-US" dirty="0" smtClean="0"/>
              <a:t>W =size of window</a:t>
            </a:r>
          </a:p>
          <a:p>
            <a:r>
              <a:rPr lang="en-US" dirty="0" smtClean="0"/>
              <a:t>MA(n) is red line, at the right edge </a:t>
            </a:r>
          </a:p>
          <a:p>
            <a:r>
              <a:rPr lang="en-US" dirty="0" smtClean="0"/>
              <a:t>of the window</a:t>
            </a:r>
          </a:p>
          <a:p>
            <a:endParaRPr lang="en-US" dirty="0"/>
          </a:p>
        </p:txBody>
      </p:sp>
      <p:cxnSp>
        <p:nvCxnSpPr>
          <p:cNvPr id="28" name="Straight Arrow Connector 27"/>
          <p:cNvCxnSpPr/>
          <p:nvPr/>
        </p:nvCxnSpPr>
        <p:spPr>
          <a:xfrm>
            <a:off x="3051675" y="4016317"/>
            <a:ext cx="493691"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flipH="1">
            <a:off x="4005239" y="1534781"/>
            <a:ext cx="1586364" cy="114656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33" name="Picture 32" descr="test.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1445" y="4803220"/>
            <a:ext cx="3192900" cy="9782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4" name="TextBox 33"/>
          <p:cNvSpPr txBox="1"/>
          <p:nvPr/>
        </p:nvSpPr>
        <p:spPr>
          <a:xfrm>
            <a:off x="5458406" y="2162869"/>
            <a:ext cx="3540753" cy="1754327"/>
          </a:xfrm>
          <a:prstGeom prst="rect">
            <a:avLst/>
          </a:prstGeom>
          <a:noFill/>
        </p:spPr>
        <p:txBody>
          <a:bodyPr wrap="none" rtlCol="0">
            <a:spAutoFit/>
          </a:bodyPr>
          <a:lstStyle/>
          <a:p>
            <a:r>
              <a:rPr lang="en-US" dirty="0" smtClean="0"/>
              <a:t>Note:</a:t>
            </a:r>
          </a:p>
          <a:p>
            <a:r>
              <a:rPr lang="en-US" dirty="0" smtClean="0"/>
              <a:t>* It</a:t>
            </a:r>
            <a:r>
              <a:rPr lang="fr-FR" dirty="0" smtClean="0"/>
              <a:t>’</a:t>
            </a:r>
            <a:r>
              <a:rPr lang="en-US" dirty="0" smtClean="0"/>
              <a:t>s a function of n (and maybe W)</a:t>
            </a:r>
          </a:p>
          <a:p>
            <a:r>
              <a:rPr lang="en-US" dirty="0" smtClean="0"/>
              <a:t>* Its smoother than the </a:t>
            </a:r>
          </a:p>
          <a:p>
            <a:r>
              <a:rPr lang="en-US" dirty="0"/>
              <a:t>	</a:t>
            </a:r>
            <a:r>
              <a:rPr lang="en-US" dirty="0" smtClean="0"/>
              <a:t>original (low pass filter)</a:t>
            </a:r>
          </a:p>
          <a:p>
            <a:pPr marL="285750" indent="-285750">
              <a:buFontTx/>
              <a:buChar char="•"/>
            </a:pPr>
            <a:r>
              <a:rPr lang="en-US" dirty="0" smtClean="0"/>
              <a:t>W = window size, can be </a:t>
            </a:r>
          </a:p>
          <a:p>
            <a:r>
              <a:rPr lang="en-US" dirty="0"/>
              <a:t>	</a:t>
            </a:r>
            <a:r>
              <a:rPr lang="en-US" dirty="0" smtClean="0"/>
              <a:t>in the summation</a:t>
            </a:r>
            <a:endParaRPr lang="en-US" dirty="0"/>
          </a:p>
        </p:txBody>
      </p:sp>
      <p:pic>
        <p:nvPicPr>
          <p:cNvPr id="35" name="Picture 34" descr="Ma v2.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40642" y="4633615"/>
            <a:ext cx="2241492" cy="783434"/>
          </a:xfrm>
          <a:prstGeom prst="rect">
            <a:avLst/>
          </a:prstGeom>
        </p:spPr>
      </p:pic>
      <p:sp>
        <p:nvSpPr>
          <p:cNvPr id="36" name="TextBox 35"/>
          <p:cNvSpPr txBox="1"/>
          <p:nvPr/>
        </p:nvSpPr>
        <p:spPr>
          <a:xfrm>
            <a:off x="6050429" y="211695"/>
            <a:ext cx="2519252" cy="369332"/>
          </a:xfrm>
          <a:prstGeom prst="rect">
            <a:avLst/>
          </a:prstGeom>
          <a:noFill/>
        </p:spPr>
        <p:txBody>
          <a:bodyPr wrap="none" rtlCol="0">
            <a:spAutoFit/>
          </a:bodyPr>
          <a:lstStyle/>
          <a:p>
            <a:r>
              <a:rPr lang="en-US" dirty="0" smtClean="0"/>
              <a:t>(Simple) </a:t>
            </a:r>
            <a:r>
              <a:rPr lang="en-US" dirty="0"/>
              <a:t>M</a:t>
            </a:r>
            <a:r>
              <a:rPr lang="en-US" dirty="0" smtClean="0"/>
              <a:t>oving Average</a:t>
            </a:r>
            <a:endParaRPr lang="en-US" dirty="0"/>
          </a:p>
        </p:txBody>
      </p:sp>
    </p:spTree>
    <p:extLst>
      <p:ext uri="{BB962C8B-B14F-4D97-AF65-F5344CB8AC3E}">
        <p14:creationId xmlns:p14="http://schemas.microsoft.com/office/powerpoint/2010/main" val="282571672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38064" y="2782527"/>
            <a:ext cx="6217894" cy="923330"/>
          </a:xfrm>
          <a:prstGeom prst="rect">
            <a:avLst/>
          </a:prstGeom>
          <a:solidFill>
            <a:schemeClr val="tx1">
              <a:alpha val="86000"/>
            </a:schemeClr>
          </a:solidFill>
          <a:effectLst>
            <a:outerShdw blurRad="50800" dist="38100" dir="2700000" algn="tl" rotWithShape="0">
              <a:srgbClr val="000000">
                <a:alpha val="43000"/>
              </a:srgbClr>
            </a:outerShdw>
          </a:effectLst>
        </p:spPr>
        <p:txBody>
          <a:bodyPr wrap="square" lIns="274320" tIns="274320" rIns="274320" bIns="274320" rtlCol="0">
            <a:spAutoFit/>
          </a:bodyPr>
          <a:lstStyle/>
          <a:p>
            <a:pPr algn="ctr"/>
            <a:r>
              <a:rPr lang="en-US" sz="2400" dirty="0" smtClean="0">
                <a:solidFill>
                  <a:schemeClr val="bg1"/>
                </a:solidFill>
                <a:latin typeface="Helvetica Neue Light"/>
                <a:cs typeface="Helvetica Neue Light"/>
              </a:rPr>
              <a:t>LTI Approaches</a:t>
            </a:r>
          </a:p>
        </p:txBody>
      </p:sp>
    </p:spTree>
    <p:extLst>
      <p:ext uri="{BB962C8B-B14F-4D97-AF65-F5344CB8AC3E}">
        <p14:creationId xmlns:p14="http://schemas.microsoft.com/office/powerpoint/2010/main" val="202338900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Another Way to Think about Moving Average</a:t>
            </a:r>
            <a:endParaRPr lang="en-US" dirty="0"/>
          </a:p>
        </p:txBody>
      </p:sp>
      <p:pic>
        <p:nvPicPr>
          <p:cNvPr id="4" name="Picture 3" descr="Fig3.gif"/>
          <p:cNvPicPr>
            <a:picLocks noChangeAspect="1"/>
          </p:cNvPicPr>
          <p:nvPr/>
        </p:nvPicPr>
        <p:blipFill rotWithShape="1">
          <a:blip r:embed="rId2">
            <a:extLst>
              <a:ext uri="{28A0092B-C50C-407E-A947-70E740481C1C}">
                <a14:useLocalDpi xmlns:a14="http://schemas.microsoft.com/office/drawing/2010/main" val="0"/>
              </a:ext>
            </a:extLst>
          </a:blip>
          <a:srcRect l="4787" t="12790" r="5480" b="58814"/>
          <a:stretch/>
        </p:blipFill>
        <p:spPr>
          <a:xfrm>
            <a:off x="934906" y="1295870"/>
            <a:ext cx="7487298" cy="768146"/>
          </a:xfrm>
          <a:prstGeom prst="rect">
            <a:avLst/>
          </a:prstGeom>
        </p:spPr>
      </p:pic>
      <p:sp>
        <p:nvSpPr>
          <p:cNvPr id="5" name="TextBox 4"/>
          <p:cNvSpPr txBox="1"/>
          <p:nvPr/>
        </p:nvSpPr>
        <p:spPr>
          <a:xfrm>
            <a:off x="316082" y="1417685"/>
            <a:ext cx="618824" cy="646331"/>
          </a:xfrm>
          <a:prstGeom prst="rect">
            <a:avLst/>
          </a:prstGeom>
          <a:noFill/>
        </p:spPr>
        <p:txBody>
          <a:bodyPr wrap="square" rtlCol="0">
            <a:spAutoFit/>
          </a:bodyPr>
          <a:lstStyle/>
          <a:p>
            <a:r>
              <a:rPr lang="en-US" dirty="0" smtClean="0"/>
              <a:t>x(t)</a:t>
            </a:r>
          </a:p>
          <a:p>
            <a:endParaRPr lang="en-US" dirty="0"/>
          </a:p>
        </p:txBody>
      </p:sp>
      <p:sp>
        <p:nvSpPr>
          <p:cNvPr id="6" name="TextBox 5"/>
          <p:cNvSpPr txBox="1"/>
          <p:nvPr/>
        </p:nvSpPr>
        <p:spPr>
          <a:xfrm>
            <a:off x="351714" y="3405877"/>
            <a:ext cx="7906055" cy="369332"/>
          </a:xfrm>
          <a:prstGeom prst="rect">
            <a:avLst/>
          </a:prstGeom>
          <a:noFill/>
        </p:spPr>
        <p:txBody>
          <a:bodyPr wrap="none" rtlCol="0">
            <a:spAutoFit/>
          </a:bodyPr>
          <a:lstStyle/>
          <a:p>
            <a:r>
              <a:rPr lang="en-US" dirty="0" smtClean="0"/>
              <a:t>x(n)	 = array with sequence of numbers = [10, 3, 6, 12, ….                    … 43, 12, 1, 4]</a:t>
            </a:r>
          </a:p>
        </p:txBody>
      </p:sp>
      <p:sp>
        <p:nvSpPr>
          <p:cNvPr id="7" name="Rectangle 6"/>
          <p:cNvSpPr/>
          <p:nvPr/>
        </p:nvSpPr>
        <p:spPr>
          <a:xfrm>
            <a:off x="3016394" y="1278229"/>
            <a:ext cx="335157" cy="785788"/>
          </a:xfrm>
          <a:prstGeom prst="rect">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TextBox 7"/>
          <p:cNvSpPr txBox="1"/>
          <p:nvPr/>
        </p:nvSpPr>
        <p:spPr>
          <a:xfrm>
            <a:off x="317513" y="3775209"/>
            <a:ext cx="5164808" cy="1200329"/>
          </a:xfrm>
          <a:prstGeom prst="rect">
            <a:avLst/>
          </a:prstGeom>
          <a:noFill/>
        </p:spPr>
        <p:txBody>
          <a:bodyPr wrap="none" rtlCol="0">
            <a:spAutoFit/>
          </a:bodyPr>
          <a:lstStyle/>
          <a:p>
            <a:r>
              <a:rPr lang="en-US" dirty="0" smtClean="0"/>
              <a:t>h(n) = impulse response function from linear systems</a:t>
            </a:r>
          </a:p>
          <a:p>
            <a:r>
              <a:rPr lang="en-US" dirty="0"/>
              <a:t>	</a:t>
            </a:r>
            <a:r>
              <a:rPr lang="en-US" dirty="0" smtClean="0"/>
              <a:t>= [1, 1, 1, 1]</a:t>
            </a:r>
          </a:p>
          <a:p>
            <a:endParaRPr lang="en-US" dirty="0"/>
          </a:p>
          <a:p>
            <a:r>
              <a:rPr lang="en-US" dirty="0" smtClean="0"/>
              <a:t>MA*W =  y(n) = x(t) * h(t)  (convolution)</a:t>
            </a:r>
            <a:endParaRPr lang="en-US" dirty="0"/>
          </a:p>
        </p:txBody>
      </p:sp>
      <p:pic>
        <p:nvPicPr>
          <p:cNvPr id="11" name="Picture 10" descr="url.png"/>
          <p:cNvPicPr>
            <a:picLocks noChangeAspect="1"/>
          </p:cNvPicPr>
          <p:nvPr/>
        </p:nvPicPr>
        <p:blipFill rotWithShape="1">
          <a:blip r:embed="rId3">
            <a:extLst>
              <a:ext uri="{28A0092B-C50C-407E-A947-70E740481C1C}">
                <a14:useLocalDpi xmlns:a14="http://schemas.microsoft.com/office/drawing/2010/main" val="0"/>
              </a:ext>
            </a:extLst>
          </a:blip>
          <a:srcRect l="47711"/>
          <a:stretch/>
        </p:blipFill>
        <p:spPr>
          <a:xfrm>
            <a:off x="1464026" y="5067871"/>
            <a:ext cx="2194714" cy="798711"/>
          </a:xfrm>
          <a:prstGeom prst="rect">
            <a:avLst/>
          </a:prstGeom>
        </p:spPr>
      </p:pic>
      <p:sp>
        <p:nvSpPr>
          <p:cNvPr id="3" name="TextBox 2"/>
          <p:cNvSpPr txBox="1"/>
          <p:nvPr/>
        </p:nvSpPr>
        <p:spPr>
          <a:xfrm>
            <a:off x="911028" y="5257312"/>
            <a:ext cx="551992" cy="369332"/>
          </a:xfrm>
          <a:prstGeom prst="rect">
            <a:avLst/>
          </a:prstGeom>
          <a:noFill/>
        </p:spPr>
        <p:txBody>
          <a:bodyPr wrap="none" rtlCol="0">
            <a:spAutoFit/>
          </a:bodyPr>
          <a:lstStyle/>
          <a:p>
            <a:r>
              <a:rPr lang="en-US" dirty="0" smtClean="0"/>
              <a:t>y[n]</a:t>
            </a:r>
            <a:endParaRPr lang="en-US" dirty="0"/>
          </a:p>
        </p:txBody>
      </p:sp>
      <p:pic>
        <p:nvPicPr>
          <p:cNvPr id="12" name="Picture 11" descr="url.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2522" y="4675379"/>
            <a:ext cx="2861478" cy="453152"/>
          </a:xfrm>
          <a:prstGeom prst="rect">
            <a:avLst/>
          </a:prstGeom>
        </p:spPr>
      </p:pic>
      <p:sp>
        <p:nvSpPr>
          <p:cNvPr id="13" name="TextBox 12"/>
          <p:cNvSpPr txBox="1"/>
          <p:nvPr/>
        </p:nvSpPr>
        <p:spPr>
          <a:xfrm>
            <a:off x="5027326" y="4760639"/>
            <a:ext cx="1255196" cy="369332"/>
          </a:xfrm>
          <a:prstGeom prst="rect">
            <a:avLst/>
          </a:prstGeom>
          <a:noFill/>
        </p:spPr>
        <p:txBody>
          <a:bodyPr wrap="none" rtlCol="0">
            <a:spAutoFit/>
          </a:bodyPr>
          <a:lstStyle/>
          <a:p>
            <a:r>
              <a:rPr lang="en-US" dirty="0" smtClean="0"/>
              <a:t>Continuous</a:t>
            </a:r>
            <a:endParaRPr lang="en-US" dirty="0"/>
          </a:p>
        </p:txBody>
      </p:sp>
      <p:pic>
        <p:nvPicPr>
          <p:cNvPr id="14" name="Picture 13" descr="img115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38257" y="5257312"/>
            <a:ext cx="1909963" cy="650929"/>
          </a:xfrm>
          <a:prstGeom prst="rect">
            <a:avLst/>
          </a:prstGeom>
        </p:spPr>
      </p:pic>
      <p:sp>
        <p:nvSpPr>
          <p:cNvPr id="15" name="TextBox 14"/>
          <p:cNvSpPr txBox="1"/>
          <p:nvPr/>
        </p:nvSpPr>
        <p:spPr>
          <a:xfrm>
            <a:off x="5126806" y="5353773"/>
            <a:ext cx="904101" cy="369332"/>
          </a:xfrm>
          <a:prstGeom prst="rect">
            <a:avLst/>
          </a:prstGeom>
          <a:noFill/>
        </p:spPr>
        <p:txBody>
          <a:bodyPr wrap="none" rtlCol="0">
            <a:spAutoFit/>
          </a:bodyPr>
          <a:lstStyle/>
          <a:p>
            <a:r>
              <a:rPr lang="en-US" dirty="0" smtClean="0"/>
              <a:t>Circular</a:t>
            </a:r>
            <a:endParaRPr lang="en-US" dirty="0"/>
          </a:p>
        </p:txBody>
      </p:sp>
      <p:sp>
        <p:nvSpPr>
          <p:cNvPr id="16" name="Rectangle 15"/>
          <p:cNvSpPr/>
          <p:nvPr/>
        </p:nvSpPr>
        <p:spPr>
          <a:xfrm>
            <a:off x="4903848" y="4445572"/>
            <a:ext cx="4240152" cy="1658269"/>
          </a:xfrm>
          <a:prstGeom prst="rect">
            <a:avLst/>
          </a:prstGeom>
          <a:gradFill flip="none" rotWithShape="1">
            <a:gsLst>
              <a:gs pos="0">
                <a:schemeClr val="dk1">
                  <a:tint val="100000"/>
                  <a:shade val="100000"/>
                  <a:satMod val="130000"/>
                  <a:alpha val="0"/>
                </a:schemeClr>
              </a:gs>
              <a:gs pos="100000">
                <a:schemeClr val="dk1">
                  <a:tint val="50000"/>
                  <a:shade val="100000"/>
                  <a:satMod val="350000"/>
                  <a:alpha val="0"/>
                </a:schemeClr>
              </a:gs>
            </a:gsLst>
            <a:lin ang="16200000" scaled="0"/>
            <a:tileRect/>
          </a:gra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17" name="TextBox 16"/>
          <p:cNvSpPr txBox="1"/>
          <p:nvPr/>
        </p:nvSpPr>
        <p:spPr>
          <a:xfrm>
            <a:off x="1456782" y="2628554"/>
            <a:ext cx="618824" cy="646331"/>
          </a:xfrm>
          <a:prstGeom prst="rect">
            <a:avLst/>
          </a:prstGeom>
          <a:noFill/>
        </p:spPr>
        <p:txBody>
          <a:bodyPr wrap="square" rtlCol="0">
            <a:spAutoFit/>
          </a:bodyPr>
          <a:lstStyle/>
          <a:p>
            <a:r>
              <a:rPr lang="en-US" dirty="0" smtClean="0"/>
              <a:t>x(t)</a:t>
            </a:r>
          </a:p>
          <a:p>
            <a:endParaRPr lang="en-US" dirty="0"/>
          </a:p>
        </p:txBody>
      </p:sp>
      <p:cxnSp>
        <p:nvCxnSpPr>
          <p:cNvPr id="10" name="Straight Arrow Connector 9"/>
          <p:cNvCxnSpPr/>
          <p:nvPr/>
        </p:nvCxnSpPr>
        <p:spPr>
          <a:xfrm flipV="1">
            <a:off x="2075606" y="2857867"/>
            <a:ext cx="485778" cy="564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2892912" y="2487402"/>
            <a:ext cx="1428819" cy="68800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LTI:</a:t>
            </a:r>
          </a:p>
          <a:p>
            <a:pPr algn="ctr"/>
            <a:r>
              <a:rPr lang="en-US" dirty="0" smtClean="0"/>
              <a:t>h(n)=1,1,1,1</a:t>
            </a:r>
          </a:p>
        </p:txBody>
      </p:sp>
      <p:sp>
        <p:nvSpPr>
          <p:cNvPr id="19" name="TextBox 18"/>
          <p:cNvSpPr txBox="1"/>
          <p:nvPr/>
        </p:nvSpPr>
        <p:spPr>
          <a:xfrm>
            <a:off x="5482321" y="2550732"/>
            <a:ext cx="3217385" cy="646331"/>
          </a:xfrm>
          <a:prstGeom prst="rect">
            <a:avLst/>
          </a:prstGeom>
          <a:noFill/>
        </p:spPr>
        <p:txBody>
          <a:bodyPr wrap="none" rtlCol="0">
            <a:spAutoFit/>
          </a:bodyPr>
          <a:lstStyle/>
          <a:p>
            <a:r>
              <a:rPr lang="en-US" dirty="0" smtClean="0"/>
              <a:t>y[n] is similar to moving average </a:t>
            </a:r>
          </a:p>
          <a:p>
            <a:r>
              <a:rPr lang="en-US" dirty="0"/>
              <a:t>w</a:t>
            </a:r>
            <a:r>
              <a:rPr lang="en-US" dirty="0" smtClean="0"/>
              <a:t>ith window of 4</a:t>
            </a:r>
            <a:endParaRPr lang="en-US" dirty="0"/>
          </a:p>
        </p:txBody>
      </p:sp>
      <p:cxnSp>
        <p:nvCxnSpPr>
          <p:cNvPr id="20" name="Straight Arrow Connector 19"/>
          <p:cNvCxnSpPr/>
          <p:nvPr/>
        </p:nvCxnSpPr>
        <p:spPr>
          <a:xfrm flipV="1">
            <a:off x="4641028" y="2863515"/>
            <a:ext cx="485778" cy="564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0780097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 Linear Time Invariant System</a:t>
            </a:r>
            <a:endParaRPr lang="en-US" dirty="0"/>
          </a:p>
        </p:txBody>
      </p:sp>
      <p:pic>
        <p:nvPicPr>
          <p:cNvPr id="4" name="Picture 3" descr="image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0746" y="1128080"/>
            <a:ext cx="3739525" cy="1783466"/>
          </a:xfrm>
          <a:prstGeom prst="rect">
            <a:avLst/>
          </a:prstGeom>
        </p:spPr>
      </p:pic>
      <p:cxnSp>
        <p:nvCxnSpPr>
          <p:cNvPr id="6" name="Straight Connector 5"/>
          <p:cNvCxnSpPr/>
          <p:nvPr/>
        </p:nvCxnSpPr>
        <p:spPr>
          <a:xfrm flipV="1">
            <a:off x="345217" y="2348162"/>
            <a:ext cx="2418078" cy="17641"/>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H="1" flipV="1">
            <a:off x="4329663" y="2911546"/>
            <a:ext cx="2" cy="80248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548615" y="2551601"/>
            <a:ext cx="2214680" cy="369332"/>
          </a:xfrm>
          <a:prstGeom prst="rect">
            <a:avLst/>
          </a:prstGeom>
          <a:noFill/>
        </p:spPr>
        <p:txBody>
          <a:bodyPr wrap="square" rtlCol="0">
            <a:spAutoFit/>
          </a:bodyPr>
          <a:lstStyle/>
          <a:p>
            <a:r>
              <a:rPr lang="en-US" dirty="0" smtClean="0"/>
              <a:t>0	1	2	3</a:t>
            </a:r>
            <a:endParaRPr lang="en-US" dirty="0"/>
          </a:p>
        </p:txBody>
      </p:sp>
      <p:sp>
        <p:nvSpPr>
          <p:cNvPr id="10" name="TextBox 9"/>
          <p:cNvSpPr txBox="1"/>
          <p:nvPr/>
        </p:nvSpPr>
        <p:spPr>
          <a:xfrm>
            <a:off x="223172" y="1368511"/>
            <a:ext cx="547483" cy="369332"/>
          </a:xfrm>
          <a:prstGeom prst="rect">
            <a:avLst/>
          </a:prstGeom>
          <a:noFill/>
        </p:spPr>
        <p:txBody>
          <a:bodyPr wrap="none" rtlCol="0">
            <a:spAutoFit/>
          </a:bodyPr>
          <a:lstStyle/>
          <a:p>
            <a:r>
              <a:rPr lang="en-US" dirty="0" smtClean="0"/>
              <a:t>x[n]</a:t>
            </a:r>
            <a:endParaRPr lang="en-US" dirty="0"/>
          </a:p>
        </p:txBody>
      </p:sp>
      <p:cxnSp>
        <p:nvCxnSpPr>
          <p:cNvPr id="11" name="Straight Connector 10"/>
          <p:cNvCxnSpPr/>
          <p:nvPr/>
        </p:nvCxnSpPr>
        <p:spPr>
          <a:xfrm flipV="1">
            <a:off x="3484877" y="3696389"/>
            <a:ext cx="2418078" cy="17641"/>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753016" y="1749117"/>
            <a:ext cx="17639" cy="61668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3688275" y="3899828"/>
            <a:ext cx="2214680" cy="369332"/>
          </a:xfrm>
          <a:prstGeom prst="rect">
            <a:avLst/>
          </a:prstGeom>
          <a:noFill/>
        </p:spPr>
        <p:txBody>
          <a:bodyPr wrap="square" rtlCol="0">
            <a:spAutoFit/>
          </a:bodyPr>
          <a:lstStyle/>
          <a:p>
            <a:r>
              <a:rPr lang="en-US" dirty="0" smtClean="0"/>
              <a:t>0	1	2	3</a:t>
            </a:r>
            <a:endParaRPr lang="en-US" dirty="0"/>
          </a:p>
        </p:txBody>
      </p:sp>
      <p:sp>
        <p:nvSpPr>
          <p:cNvPr id="14" name="TextBox 13"/>
          <p:cNvSpPr txBox="1"/>
          <p:nvPr/>
        </p:nvSpPr>
        <p:spPr>
          <a:xfrm>
            <a:off x="3362832" y="2716738"/>
            <a:ext cx="568786" cy="369332"/>
          </a:xfrm>
          <a:prstGeom prst="rect">
            <a:avLst/>
          </a:prstGeom>
          <a:noFill/>
        </p:spPr>
        <p:txBody>
          <a:bodyPr wrap="none" rtlCol="0">
            <a:spAutoFit/>
          </a:bodyPr>
          <a:lstStyle/>
          <a:p>
            <a:r>
              <a:rPr lang="en-US" dirty="0"/>
              <a:t>h</a:t>
            </a:r>
            <a:r>
              <a:rPr lang="en-US" dirty="0" smtClean="0"/>
              <a:t>[n]</a:t>
            </a:r>
            <a:endParaRPr lang="en-US" dirty="0"/>
          </a:p>
        </p:txBody>
      </p:sp>
      <p:sp>
        <p:nvSpPr>
          <p:cNvPr id="17" name="TextBox 16"/>
          <p:cNvSpPr txBox="1"/>
          <p:nvPr/>
        </p:nvSpPr>
        <p:spPr>
          <a:xfrm>
            <a:off x="4470567" y="2734379"/>
            <a:ext cx="301660" cy="369332"/>
          </a:xfrm>
          <a:prstGeom prst="rect">
            <a:avLst/>
          </a:prstGeom>
          <a:noFill/>
        </p:spPr>
        <p:txBody>
          <a:bodyPr wrap="none" rtlCol="0">
            <a:spAutoFit/>
          </a:bodyPr>
          <a:lstStyle/>
          <a:p>
            <a:r>
              <a:rPr lang="en-US" dirty="0"/>
              <a:t>1</a:t>
            </a:r>
          </a:p>
        </p:txBody>
      </p:sp>
      <p:sp>
        <p:nvSpPr>
          <p:cNvPr id="18" name="TextBox 17"/>
          <p:cNvSpPr txBox="1"/>
          <p:nvPr/>
        </p:nvSpPr>
        <p:spPr>
          <a:xfrm>
            <a:off x="345217" y="1642518"/>
            <a:ext cx="301660" cy="369332"/>
          </a:xfrm>
          <a:prstGeom prst="rect">
            <a:avLst/>
          </a:prstGeom>
          <a:noFill/>
        </p:spPr>
        <p:txBody>
          <a:bodyPr wrap="none" rtlCol="0">
            <a:spAutoFit/>
          </a:bodyPr>
          <a:lstStyle/>
          <a:p>
            <a:r>
              <a:rPr lang="en-US" dirty="0" smtClean="0"/>
              <a:t>1</a:t>
            </a:r>
            <a:endParaRPr lang="en-US" dirty="0"/>
          </a:p>
        </p:txBody>
      </p:sp>
      <p:cxnSp>
        <p:nvCxnSpPr>
          <p:cNvPr id="19" name="Straight Arrow Connector 18"/>
          <p:cNvCxnSpPr/>
          <p:nvPr/>
        </p:nvCxnSpPr>
        <p:spPr>
          <a:xfrm flipV="1">
            <a:off x="3728479" y="3260599"/>
            <a:ext cx="0" cy="471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3309912" y="3220080"/>
            <a:ext cx="359932" cy="369332"/>
          </a:xfrm>
          <a:prstGeom prst="rect">
            <a:avLst/>
          </a:prstGeom>
          <a:noFill/>
        </p:spPr>
        <p:txBody>
          <a:bodyPr wrap="none" rtlCol="0">
            <a:spAutoFit/>
          </a:bodyPr>
          <a:lstStyle/>
          <a:p>
            <a:r>
              <a:rPr lang="en-US" dirty="0" smtClean="0"/>
              <a:t>.5</a:t>
            </a:r>
            <a:endParaRPr lang="en-US" dirty="0"/>
          </a:p>
        </p:txBody>
      </p:sp>
      <p:cxnSp>
        <p:nvCxnSpPr>
          <p:cNvPr id="27" name="Straight Arrow Connector 26"/>
          <p:cNvCxnSpPr/>
          <p:nvPr/>
        </p:nvCxnSpPr>
        <p:spPr>
          <a:xfrm flipH="1" flipV="1">
            <a:off x="7378108" y="1545678"/>
            <a:ext cx="2" cy="80248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V="1">
            <a:off x="6533322" y="2330521"/>
            <a:ext cx="2418078" cy="17641"/>
          </a:xfrm>
          <a:prstGeom prst="line">
            <a:avLst/>
          </a:prstGeom>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6736720" y="2533960"/>
            <a:ext cx="2214680" cy="369332"/>
          </a:xfrm>
          <a:prstGeom prst="rect">
            <a:avLst/>
          </a:prstGeom>
          <a:noFill/>
        </p:spPr>
        <p:txBody>
          <a:bodyPr wrap="square" rtlCol="0">
            <a:spAutoFit/>
          </a:bodyPr>
          <a:lstStyle/>
          <a:p>
            <a:r>
              <a:rPr lang="en-US" dirty="0" smtClean="0"/>
              <a:t>0	1	2	3</a:t>
            </a:r>
            <a:endParaRPr lang="en-US" dirty="0"/>
          </a:p>
        </p:txBody>
      </p:sp>
      <p:sp>
        <p:nvSpPr>
          <p:cNvPr id="30" name="TextBox 29"/>
          <p:cNvSpPr txBox="1"/>
          <p:nvPr/>
        </p:nvSpPr>
        <p:spPr>
          <a:xfrm>
            <a:off x="6411277" y="1350870"/>
            <a:ext cx="551992" cy="369332"/>
          </a:xfrm>
          <a:prstGeom prst="rect">
            <a:avLst/>
          </a:prstGeom>
          <a:noFill/>
        </p:spPr>
        <p:txBody>
          <a:bodyPr wrap="none" rtlCol="0">
            <a:spAutoFit/>
          </a:bodyPr>
          <a:lstStyle/>
          <a:p>
            <a:r>
              <a:rPr lang="en-US" dirty="0" smtClean="0"/>
              <a:t>y[n]</a:t>
            </a:r>
            <a:endParaRPr lang="en-US" dirty="0"/>
          </a:p>
        </p:txBody>
      </p:sp>
      <p:sp>
        <p:nvSpPr>
          <p:cNvPr id="31" name="TextBox 30"/>
          <p:cNvSpPr txBox="1"/>
          <p:nvPr/>
        </p:nvSpPr>
        <p:spPr>
          <a:xfrm>
            <a:off x="7519012" y="1368511"/>
            <a:ext cx="301660" cy="369332"/>
          </a:xfrm>
          <a:prstGeom prst="rect">
            <a:avLst/>
          </a:prstGeom>
          <a:noFill/>
        </p:spPr>
        <p:txBody>
          <a:bodyPr wrap="none" rtlCol="0">
            <a:spAutoFit/>
          </a:bodyPr>
          <a:lstStyle/>
          <a:p>
            <a:r>
              <a:rPr lang="en-US" dirty="0"/>
              <a:t>1</a:t>
            </a:r>
          </a:p>
        </p:txBody>
      </p:sp>
      <p:cxnSp>
        <p:nvCxnSpPr>
          <p:cNvPr id="32" name="Straight Arrow Connector 31"/>
          <p:cNvCxnSpPr/>
          <p:nvPr/>
        </p:nvCxnSpPr>
        <p:spPr>
          <a:xfrm flipV="1">
            <a:off x="6776924" y="1894731"/>
            <a:ext cx="0" cy="471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6358357" y="1854212"/>
            <a:ext cx="359932" cy="369332"/>
          </a:xfrm>
          <a:prstGeom prst="rect">
            <a:avLst/>
          </a:prstGeom>
          <a:noFill/>
        </p:spPr>
        <p:txBody>
          <a:bodyPr wrap="none" rtlCol="0">
            <a:spAutoFit/>
          </a:bodyPr>
          <a:lstStyle/>
          <a:p>
            <a:r>
              <a:rPr lang="en-US" dirty="0" smtClean="0"/>
              <a:t>.5</a:t>
            </a:r>
            <a:endParaRPr lang="en-US" dirty="0"/>
          </a:p>
        </p:txBody>
      </p:sp>
      <p:cxnSp>
        <p:nvCxnSpPr>
          <p:cNvPr id="34" name="Straight Connector 33"/>
          <p:cNvCxnSpPr/>
          <p:nvPr/>
        </p:nvCxnSpPr>
        <p:spPr>
          <a:xfrm flipV="1">
            <a:off x="467262" y="5499598"/>
            <a:ext cx="2418078" cy="17641"/>
          </a:xfrm>
          <a:prstGeom prst="line">
            <a:avLst/>
          </a:prstGeom>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670660" y="5703037"/>
            <a:ext cx="2214680" cy="369332"/>
          </a:xfrm>
          <a:prstGeom prst="rect">
            <a:avLst/>
          </a:prstGeom>
          <a:noFill/>
        </p:spPr>
        <p:txBody>
          <a:bodyPr wrap="square" rtlCol="0">
            <a:spAutoFit/>
          </a:bodyPr>
          <a:lstStyle/>
          <a:p>
            <a:r>
              <a:rPr lang="en-US" dirty="0" smtClean="0"/>
              <a:t>0	1	2	3</a:t>
            </a:r>
            <a:endParaRPr lang="en-US" dirty="0"/>
          </a:p>
        </p:txBody>
      </p:sp>
      <p:sp>
        <p:nvSpPr>
          <p:cNvPr id="36" name="TextBox 35"/>
          <p:cNvSpPr txBox="1"/>
          <p:nvPr/>
        </p:nvSpPr>
        <p:spPr>
          <a:xfrm>
            <a:off x="345217" y="4519947"/>
            <a:ext cx="547483" cy="369332"/>
          </a:xfrm>
          <a:prstGeom prst="rect">
            <a:avLst/>
          </a:prstGeom>
          <a:noFill/>
        </p:spPr>
        <p:txBody>
          <a:bodyPr wrap="none" rtlCol="0">
            <a:spAutoFit/>
          </a:bodyPr>
          <a:lstStyle/>
          <a:p>
            <a:r>
              <a:rPr lang="en-US" dirty="0" smtClean="0"/>
              <a:t>x[n]</a:t>
            </a:r>
            <a:endParaRPr lang="en-US" dirty="0"/>
          </a:p>
        </p:txBody>
      </p:sp>
      <p:cxnSp>
        <p:nvCxnSpPr>
          <p:cNvPr id="37" name="Straight Arrow Connector 36"/>
          <p:cNvCxnSpPr/>
          <p:nvPr/>
        </p:nvCxnSpPr>
        <p:spPr>
          <a:xfrm flipH="1" flipV="1">
            <a:off x="1263134" y="5163286"/>
            <a:ext cx="1" cy="3539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660598" y="4978620"/>
            <a:ext cx="476926" cy="369332"/>
          </a:xfrm>
          <a:prstGeom prst="rect">
            <a:avLst/>
          </a:prstGeom>
          <a:noFill/>
        </p:spPr>
        <p:txBody>
          <a:bodyPr wrap="none" rtlCol="0">
            <a:spAutoFit/>
          </a:bodyPr>
          <a:lstStyle/>
          <a:p>
            <a:r>
              <a:rPr lang="en-US" dirty="0" smtClean="0"/>
              <a:t>0.5</a:t>
            </a:r>
            <a:endParaRPr lang="en-US" dirty="0"/>
          </a:p>
        </p:txBody>
      </p:sp>
      <p:cxnSp>
        <p:nvCxnSpPr>
          <p:cNvPr id="40" name="Straight Arrow Connector 39"/>
          <p:cNvCxnSpPr/>
          <p:nvPr/>
        </p:nvCxnSpPr>
        <p:spPr>
          <a:xfrm flipH="1" flipV="1">
            <a:off x="5402458" y="6304680"/>
            <a:ext cx="2" cy="80248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flipV="1">
            <a:off x="6533322" y="5325406"/>
            <a:ext cx="2418078" cy="17641"/>
          </a:xfrm>
          <a:prstGeom prst="line">
            <a:avLst/>
          </a:prstGeom>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736720" y="5528845"/>
            <a:ext cx="2214680" cy="369332"/>
          </a:xfrm>
          <a:prstGeom prst="rect">
            <a:avLst/>
          </a:prstGeom>
          <a:noFill/>
        </p:spPr>
        <p:txBody>
          <a:bodyPr wrap="square" rtlCol="0">
            <a:spAutoFit/>
          </a:bodyPr>
          <a:lstStyle/>
          <a:p>
            <a:r>
              <a:rPr lang="en-US" dirty="0" smtClean="0"/>
              <a:t>0	1	2	3</a:t>
            </a:r>
            <a:endParaRPr lang="en-US" dirty="0"/>
          </a:p>
        </p:txBody>
      </p:sp>
      <p:sp>
        <p:nvSpPr>
          <p:cNvPr id="43" name="TextBox 42"/>
          <p:cNvSpPr txBox="1"/>
          <p:nvPr/>
        </p:nvSpPr>
        <p:spPr>
          <a:xfrm>
            <a:off x="6411277" y="4345755"/>
            <a:ext cx="551992" cy="369332"/>
          </a:xfrm>
          <a:prstGeom prst="rect">
            <a:avLst/>
          </a:prstGeom>
          <a:noFill/>
        </p:spPr>
        <p:txBody>
          <a:bodyPr wrap="none" rtlCol="0">
            <a:spAutoFit/>
          </a:bodyPr>
          <a:lstStyle/>
          <a:p>
            <a:r>
              <a:rPr lang="en-US" dirty="0" smtClean="0"/>
              <a:t>y[n]</a:t>
            </a:r>
            <a:endParaRPr lang="en-US" dirty="0"/>
          </a:p>
        </p:txBody>
      </p:sp>
      <p:sp>
        <p:nvSpPr>
          <p:cNvPr id="44" name="TextBox 43"/>
          <p:cNvSpPr txBox="1"/>
          <p:nvPr/>
        </p:nvSpPr>
        <p:spPr>
          <a:xfrm>
            <a:off x="7519012" y="4363396"/>
            <a:ext cx="301660" cy="369332"/>
          </a:xfrm>
          <a:prstGeom prst="rect">
            <a:avLst/>
          </a:prstGeom>
          <a:noFill/>
        </p:spPr>
        <p:txBody>
          <a:bodyPr wrap="none" rtlCol="0">
            <a:spAutoFit/>
          </a:bodyPr>
          <a:lstStyle/>
          <a:p>
            <a:r>
              <a:rPr lang="en-US" dirty="0"/>
              <a:t>1</a:t>
            </a:r>
          </a:p>
        </p:txBody>
      </p:sp>
      <p:cxnSp>
        <p:nvCxnSpPr>
          <p:cNvPr id="45" name="Straight Arrow Connector 44"/>
          <p:cNvCxnSpPr/>
          <p:nvPr/>
        </p:nvCxnSpPr>
        <p:spPr>
          <a:xfrm flipV="1">
            <a:off x="7820672" y="4927750"/>
            <a:ext cx="0" cy="471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7839400" y="4704613"/>
            <a:ext cx="359932" cy="369332"/>
          </a:xfrm>
          <a:prstGeom prst="rect">
            <a:avLst/>
          </a:prstGeom>
          <a:noFill/>
        </p:spPr>
        <p:txBody>
          <a:bodyPr wrap="none" rtlCol="0">
            <a:spAutoFit/>
          </a:bodyPr>
          <a:lstStyle/>
          <a:p>
            <a:r>
              <a:rPr lang="en-US" dirty="0" smtClean="0"/>
              <a:t>.5</a:t>
            </a:r>
            <a:endParaRPr lang="en-US" dirty="0"/>
          </a:p>
        </p:txBody>
      </p:sp>
      <p:cxnSp>
        <p:nvCxnSpPr>
          <p:cNvPr id="47" name="Straight Arrow Connector 46"/>
          <p:cNvCxnSpPr/>
          <p:nvPr/>
        </p:nvCxnSpPr>
        <p:spPr>
          <a:xfrm flipV="1">
            <a:off x="7379196" y="5073945"/>
            <a:ext cx="17642" cy="25504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6924842" y="4889279"/>
            <a:ext cx="476926" cy="369332"/>
          </a:xfrm>
          <a:prstGeom prst="rect">
            <a:avLst/>
          </a:prstGeom>
          <a:noFill/>
        </p:spPr>
        <p:txBody>
          <a:bodyPr wrap="none" rtlCol="0">
            <a:spAutoFit/>
          </a:bodyPr>
          <a:lstStyle/>
          <a:p>
            <a:r>
              <a:rPr lang="en-US" dirty="0" smtClean="0"/>
              <a:t>.25</a:t>
            </a:r>
            <a:endParaRPr lang="en-US" dirty="0"/>
          </a:p>
        </p:txBody>
      </p:sp>
      <p:sp>
        <p:nvSpPr>
          <p:cNvPr id="50" name="TextBox 49"/>
          <p:cNvSpPr txBox="1"/>
          <p:nvPr/>
        </p:nvSpPr>
        <p:spPr>
          <a:xfrm>
            <a:off x="3635493" y="4415648"/>
            <a:ext cx="1835095" cy="369332"/>
          </a:xfrm>
          <a:prstGeom prst="rect">
            <a:avLst/>
          </a:prstGeom>
          <a:noFill/>
        </p:spPr>
        <p:txBody>
          <a:bodyPr wrap="none" rtlCol="0">
            <a:spAutoFit/>
          </a:bodyPr>
          <a:lstStyle/>
          <a:p>
            <a:r>
              <a:rPr lang="en-US" dirty="0" smtClean="0"/>
              <a:t>Impulse response</a:t>
            </a:r>
            <a:endParaRPr lang="en-US" dirty="0"/>
          </a:p>
        </p:txBody>
      </p:sp>
      <p:pic>
        <p:nvPicPr>
          <p:cNvPr id="48" name="Picture 47" descr="image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3295" y="4271553"/>
            <a:ext cx="3739525" cy="1783466"/>
          </a:xfrm>
          <a:prstGeom prst="rect">
            <a:avLst/>
          </a:prstGeom>
        </p:spPr>
      </p:pic>
      <p:sp>
        <p:nvSpPr>
          <p:cNvPr id="51" name="Rectangle 50"/>
          <p:cNvSpPr/>
          <p:nvPr/>
        </p:nvSpPr>
        <p:spPr>
          <a:xfrm>
            <a:off x="0" y="4271552"/>
            <a:ext cx="9144000" cy="171863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Impulse (delta function: area = 1, width -&gt; 0, height -&gt; ∞)</a:t>
            </a:r>
          </a:p>
          <a:p>
            <a:pPr algn="ctr"/>
            <a:r>
              <a:rPr lang="en-US" dirty="0" smtClean="0"/>
              <a:t>In discrete systems, its just a value of “1” </a:t>
            </a:r>
            <a:endParaRPr lang="en-US" dirty="0"/>
          </a:p>
        </p:txBody>
      </p:sp>
      <p:cxnSp>
        <p:nvCxnSpPr>
          <p:cNvPr id="15" name="Straight Arrow Connector 14"/>
          <p:cNvCxnSpPr/>
          <p:nvPr/>
        </p:nvCxnSpPr>
        <p:spPr>
          <a:xfrm flipH="1" flipV="1">
            <a:off x="892700" y="2533960"/>
            <a:ext cx="906553" cy="253998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8398070" y="2532072"/>
            <a:ext cx="612517" cy="369332"/>
          </a:xfrm>
          <a:prstGeom prst="rect">
            <a:avLst/>
          </a:prstGeom>
          <a:noFill/>
        </p:spPr>
        <p:txBody>
          <a:bodyPr wrap="none" rtlCol="0">
            <a:spAutoFit/>
          </a:bodyPr>
          <a:lstStyle/>
          <a:p>
            <a:r>
              <a:rPr lang="en-US" dirty="0" smtClean="0"/>
              <a:t>time</a:t>
            </a:r>
            <a:endParaRPr lang="en-US" dirty="0"/>
          </a:p>
        </p:txBody>
      </p:sp>
      <p:sp>
        <p:nvSpPr>
          <p:cNvPr id="52" name="TextBox 51"/>
          <p:cNvSpPr txBox="1"/>
          <p:nvPr/>
        </p:nvSpPr>
        <p:spPr>
          <a:xfrm>
            <a:off x="5596696" y="3899828"/>
            <a:ext cx="612517" cy="369332"/>
          </a:xfrm>
          <a:prstGeom prst="rect">
            <a:avLst/>
          </a:prstGeom>
          <a:noFill/>
        </p:spPr>
        <p:txBody>
          <a:bodyPr wrap="none" rtlCol="0">
            <a:spAutoFit/>
          </a:bodyPr>
          <a:lstStyle/>
          <a:p>
            <a:r>
              <a:rPr lang="en-US" dirty="0" smtClean="0"/>
              <a:t>time</a:t>
            </a:r>
            <a:endParaRPr lang="en-US" dirty="0"/>
          </a:p>
        </p:txBody>
      </p:sp>
      <p:sp>
        <p:nvSpPr>
          <p:cNvPr id="53" name="TextBox 52"/>
          <p:cNvSpPr txBox="1"/>
          <p:nvPr/>
        </p:nvSpPr>
        <p:spPr>
          <a:xfrm>
            <a:off x="2272823" y="2532072"/>
            <a:ext cx="612517" cy="369332"/>
          </a:xfrm>
          <a:prstGeom prst="rect">
            <a:avLst/>
          </a:prstGeom>
          <a:noFill/>
        </p:spPr>
        <p:txBody>
          <a:bodyPr wrap="none" rtlCol="0">
            <a:spAutoFit/>
          </a:bodyPr>
          <a:lstStyle/>
          <a:p>
            <a:r>
              <a:rPr lang="en-US" dirty="0" smtClean="0"/>
              <a:t>time</a:t>
            </a:r>
            <a:endParaRPr lang="en-US" dirty="0"/>
          </a:p>
        </p:txBody>
      </p:sp>
    </p:spTree>
    <p:extLst>
      <p:ext uri="{BB962C8B-B14F-4D97-AF65-F5344CB8AC3E}">
        <p14:creationId xmlns:p14="http://schemas.microsoft.com/office/powerpoint/2010/main" val="371368414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 Aside on Delta Functions</a:t>
            </a:r>
            <a:endParaRPr lang="en-US" dirty="0"/>
          </a:p>
        </p:txBody>
      </p:sp>
      <p:pic>
        <p:nvPicPr>
          <p:cNvPr id="4" name="Picture 3" descr="image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0746" y="1128080"/>
            <a:ext cx="3739525" cy="1783466"/>
          </a:xfrm>
          <a:prstGeom prst="rect">
            <a:avLst/>
          </a:prstGeom>
        </p:spPr>
      </p:pic>
      <p:cxnSp>
        <p:nvCxnSpPr>
          <p:cNvPr id="6" name="Straight Connector 5"/>
          <p:cNvCxnSpPr/>
          <p:nvPr/>
        </p:nvCxnSpPr>
        <p:spPr>
          <a:xfrm flipV="1">
            <a:off x="345217" y="2348162"/>
            <a:ext cx="2418078" cy="17641"/>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H="1" flipV="1">
            <a:off x="4329663" y="2911546"/>
            <a:ext cx="2" cy="80248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548615" y="2551601"/>
            <a:ext cx="2214680" cy="369332"/>
          </a:xfrm>
          <a:prstGeom prst="rect">
            <a:avLst/>
          </a:prstGeom>
          <a:noFill/>
        </p:spPr>
        <p:txBody>
          <a:bodyPr wrap="square" rtlCol="0">
            <a:spAutoFit/>
          </a:bodyPr>
          <a:lstStyle/>
          <a:p>
            <a:r>
              <a:rPr lang="en-US" dirty="0" smtClean="0"/>
              <a:t>0	1	2	3</a:t>
            </a:r>
            <a:endParaRPr lang="en-US" dirty="0"/>
          </a:p>
        </p:txBody>
      </p:sp>
      <p:sp>
        <p:nvSpPr>
          <p:cNvPr id="10" name="TextBox 9"/>
          <p:cNvSpPr txBox="1"/>
          <p:nvPr/>
        </p:nvSpPr>
        <p:spPr>
          <a:xfrm>
            <a:off x="223172" y="1368511"/>
            <a:ext cx="547483" cy="369332"/>
          </a:xfrm>
          <a:prstGeom prst="rect">
            <a:avLst/>
          </a:prstGeom>
          <a:noFill/>
        </p:spPr>
        <p:txBody>
          <a:bodyPr wrap="none" rtlCol="0">
            <a:spAutoFit/>
          </a:bodyPr>
          <a:lstStyle/>
          <a:p>
            <a:r>
              <a:rPr lang="en-US" dirty="0" smtClean="0"/>
              <a:t>x[n]</a:t>
            </a:r>
            <a:endParaRPr lang="en-US" dirty="0"/>
          </a:p>
        </p:txBody>
      </p:sp>
      <p:cxnSp>
        <p:nvCxnSpPr>
          <p:cNvPr id="11" name="Straight Connector 10"/>
          <p:cNvCxnSpPr/>
          <p:nvPr/>
        </p:nvCxnSpPr>
        <p:spPr>
          <a:xfrm flipV="1">
            <a:off x="3484877" y="3696389"/>
            <a:ext cx="2418078" cy="17641"/>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753016" y="1749117"/>
            <a:ext cx="17639" cy="61668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3688275" y="3899828"/>
            <a:ext cx="2214680" cy="369332"/>
          </a:xfrm>
          <a:prstGeom prst="rect">
            <a:avLst/>
          </a:prstGeom>
          <a:noFill/>
        </p:spPr>
        <p:txBody>
          <a:bodyPr wrap="square" rtlCol="0">
            <a:spAutoFit/>
          </a:bodyPr>
          <a:lstStyle/>
          <a:p>
            <a:r>
              <a:rPr lang="en-US" dirty="0" smtClean="0"/>
              <a:t>0	1	2	3</a:t>
            </a:r>
            <a:endParaRPr lang="en-US" dirty="0"/>
          </a:p>
        </p:txBody>
      </p:sp>
      <p:sp>
        <p:nvSpPr>
          <p:cNvPr id="14" name="TextBox 13"/>
          <p:cNvSpPr txBox="1"/>
          <p:nvPr/>
        </p:nvSpPr>
        <p:spPr>
          <a:xfrm>
            <a:off x="3362832" y="2716738"/>
            <a:ext cx="568786" cy="369332"/>
          </a:xfrm>
          <a:prstGeom prst="rect">
            <a:avLst/>
          </a:prstGeom>
          <a:noFill/>
        </p:spPr>
        <p:txBody>
          <a:bodyPr wrap="none" rtlCol="0">
            <a:spAutoFit/>
          </a:bodyPr>
          <a:lstStyle/>
          <a:p>
            <a:r>
              <a:rPr lang="en-US" dirty="0"/>
              <a:t>h</a:t>
            </a:r>
            <a:r>
              <a:rPr lang="en-US" dirty="0" smtClean="0"/>
              <a:t>[n]</a:t>
            </a:r>
            <a:endParaRPr lang="en-US" dirty="0"/>
          </a:p>
        </p:txBody>
      </p:sp>
      <p:sp>
        <p:nvSpPr>
          <p:cNvPr id="17" name="TextBox 16"/>
          <p:cNvSpPr txBox="1"/>
          <p:nvPr/>
        </p:nvSpPr>
        <p:spPr>
          <a:xfrm>
            <a:off x="4470567" y="2734379"/>
            <a:ext cx="301660" cy="369332"/>
          </a:xfrm>
          <a:prstGeom prst="rect">
            <a:avLst/>
          </a:prstGeom>
          <a:noFill/>
        </p:spPr>
        <p:txBody>
          <a:bodyPr wrap="none" rtlCol="0">
            <a:spAutoFit/>
          </a:bodyPr>
          <a:lstStyle/>
          <a:p>
            <a:r>
              <a:rPr lang="en-US" dirty="0"/>
              <a:t>1</a:t>
            </a:r>
          </a:p>
        </p:txBody>
      </p:sp>
      <p:sp>
        <p:nvSpPr>
          <p:cNvPr id="18" name="TextBox 17"/>
          <p:cNvSpPr txBox="1"/>
          <p:nvPr/>
        </p:nvSpPr>
        <p:spPr>
          <a:xfrm>
            <a:off x="345217" y="1642518"/>
            <a:ext cx="301660" cy="369332"/>
          </a:xfrm>
          <a:prstGeom prst="rect">
            <a:avLst/>
          </a:prstGeom>
          <a:noFill/>
        </p:spPr>
        <p:txBody>
          <a:bodyPr wrap="none" rtlCol="0">
            <a:spAutoFit/>
          </a:bodyPr>
          <a:lstStyle/>
          <a:p>
            <a:r>
              <a:rPr lang="en-US" dirty="0" smtClean="0"/>
              <a:t>1</a:t>
            </a:r>
            <a:endParaRPr lang="en-US" dirty="0"/>
          </a:p>
        </p:txBody>
      </p:sp>
      <p:cxnSp>
        <p:nvCxnSpPr>
          <p:cNvPr id="19" name="Straight Arrow Connector 18"/>
          <p:cNvCxnSpPr/>
          <p:nvPr/>
        </p:nvCxnSpPr>
        <p:spPr>
          <a:xfrm flipV="1">
            <a:off x="3728479" y="3260599"/>
            <a:ext cx="0" cy="471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3309912" y="3220080"/>
            <a:ext cx="359932" cy="369332"/>
          </a:xfrm>
          <a:prstGeom prst="rect">
            <a:avLst/>
          </a:prstGeom>
          <a:noFill/>
        </p:spPr>
        <p:txBody>
          <a:bodyPr wrap="none" rtlCol="0">
            <a:spAutoFit/>
          </a:bodyPr>
          <a:lstStyle/>
          <a:p>
            <a:r>
              <a:rPr lang="en-US" dirty="0" smtClean="0"/>
              <a:t>.5</a:t>
            </a:r>
            <a:endParaRPr lang="en-US" dirty="0"/>
          </a:p>
        </p:txBody>
      </p:sp>
      <p:cxnSp>
        <p:nvCxnSpPr>
          <p:cNvPr id="27" name="Straight Arrow Connector 26"/>
          <p:cNvCxnSpPr/>
          <p:nvPr/>
        </p:nvCxnSpPr>
        <p:spPr>
          <a:xfrm flipH="1" flipV="1">
            <a:off x="7378108" y="1545678"/>
            <a:ext cx="2" cy="80248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V="1">
            <a:off x="6533322" y="2330521"/>
            <a:ext cx="2418078" cy="17641"/>
          </a:xfrm>
          <a:prstGeom prst="line">
            <a:avLst/>
          </a:prstGeom>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6736720" y="2533960"/>
            <a:ext cx="2214680" cy="369332"/>
          </a:xfrm>
          <a:prstGeom prst="rect">
            <a:avLst/>
          </a:prstGeom>
          <a:noFill/>
        </p:spPr>
        <p:txBody>
          <a:bodyPr wrap="square" rtlCol="0">
            <a:spAutoFit/>
          </a:bodyPr>
          <a:lstStyle/>
          <a:p>
            <a:r>
              <a:rPr lang="en-US" dirty="0" smtClean="0"/>
              <a:t>0	1	2	3</a:t>
            </a:r>
            <a:endParaRPr lang="en-US" dirty="0"/>
          </a:p>
        </p:txBody>
      </p:sp>
      <p:sp>
        <p:nvSpPr>
          <p:cNvPr id="30" name="TextBox 29"/>
          <p:cNvSpPr txBox="1"/>
          <p:nvPr/>
        </p:nvSpPr>
        <p:spPr>
          <a:xfrm>
            <a:off x="6411277" y="1350870"/>
            <a:ext cx="551992" cy="369332"/>
          </a:xfrm>
          <a:prstGeom prst="rect">
            <a:avLst/>
          </a:prstGeom>
          <a:noFill/>
        </p:spPr>
        <p:txBody>
          <a:bodyPr wrap="none" rtlCol="0">
            <a:spAutoFit/>
          </a:bodyPr>
          <a:lstStyle/>
          <a:p>
            <a:r>
              <a:rPr lang="en-US" dirty="0" smtClean="0"/>
              <a:t>y[n]</a:t>
            </a:r>
            <a:endParaRPr lang="en-US" dirty="0"/>
          </a:p>
        </p:txBody>
      </p:sp>
      <p:sp>
        <p:nvSpPr>
          <p:cNvPr id="31" name="TextBox 30"/>
          <p:cNvSpPr txBox="1"/>
          <p:nvPr/>
        </p:nvSpPr>
        <p:spPr>
          <a:xfrm>
            <a:off x="7519012" y="1368511"/>
            <a:ext cx="301660" cy="369332"/>
          </a:xfrm>
          <a:prstGeom prst="rect">
            <a:avLst/>
          </a:prstGeom>
          <a:noFill/>
        </p:spPr>
        <p:txBody>
          <a:bodyPr wrap="none" rtlCol="0">
            <a:spAutoFit/>
          </a:bodyPr>
          <a:lstStyle/>
          <a:p>
            <a:r>
              <a:rPr lang="en-US" dirty="0"/>
              <a:t>1</a:t>
            </a:r>
          </a:p>
        </p:txBody>
      </p:sp>
      <p:cxnSp>
        <p:nvCxnSpPr>
          <p:cNvPr id="32" name="Straight Arrow Connector 31"/>
          <p:cNvCxnSpPr/>
          <p:nvPr/>
        </p:nvCxnSpPr>
        <p:spPr>
          <a:xfrm flipV="1">
            <a:off x="6776924" y="1894731"/>
            <a:ext cx="0" cy="471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6358357" y="1854212"/>
            <a:ext cx="359932" cy="369332"/>
          </a:xfrm>
          <a:prstGeom prst="rect">
            <a:avLst/>
          </a:prstGeom>
          <a:noFill/>
        </p:spPr>
        <p:txBody>
          <a:bodyPr wrap="none" rtlCol="0">
            <a:spAutoFit/>
          </a:bodyPr>
          <a:lstStyle/>
          <a:p>
            <a:r>
              <a:rPr lang="en-US" dirty="0" smtClean="0"/>
              <a:t>.5</a:t>
            </a:r>
            <a:endParaRPr lang="en-US" dirty="0"/>
          </a:p>
        </p:txBody>
      </p:sp>
      <p:cxnSp>
        <p:nvCxnSpPr>
          <p:cNvPr id="34" name="Straight Connector 33"/>
          <p:cNvCxnSpPr/>
          <p:nvPr/>
        </p:nvCxnSpPr>
        <p:spPr>
          <a:xfrm flipV="1">
            <a:off x="467262" y="5499598"/>
            <a:ext cx="2418078" cy="17641"/>
          </a:xfrm>
          <a:prstGeom prst="line">
            <a:avLst/>
          </a:prstGeom>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670660" y="5703037"/>
            <a:ext cx="2214680" cy="369332"/>
          </a:xfrm>
          <a:prstGeom prst="rect">
            <a:avLst/>
          </a:prstGeom>
          <a:noFill/>
        </p:spPr>
        <p:txBody>
          <a:bodyPr wrap="square" rtlCol="0">
            <a:spAutoFit/>
          </a:bodyPr>
          <a:lstStyle/>
          <a:p>
            <a:r>
              <a:rPr lang="en-US" dirty="0" smtClean="0"/>
              <a:t>0	1	2	3</a:t>
            </a:r>
            <a:endParaRPr lang="en-US" dirty="0"/>
          </a:p>
        </p:txBody>
      </p:sp>
      <p:sp>
        <p:nvSpPr>
          <p:cNvPr id="36" name="TextBox 35"/>
          <p:cNvSpPr txBox="1"/>
          <p:nvPr/>
        </p:nvSpPr>
        <p:spPr>
          <a:xfrm>
            <a:off x="345217" y="4519947"/>
            <a:ext cx="547483" cy="369332"/>
          </a:xfrm>
          <a:prstGeom prst="rect">
            <a:avLst/>
          </a:prstGeom>
          <a:noFill/>
        </p:spPr>
        <p:txBody>
          <a:bodyPr wrap="none" rtlCol="0">
            <a:spAutoFit/>
          </a:bodyPr>
          <a:lstStyle/>
          <a:p>
            <a:r>
              <a:rPr lang="en-US" dirty="0" smtClean="0"/>
              <a:t>x[n]</a:t>
            </a:r>
            <a:endParaRPr lang="en-US" dirty="0"/>
          </a:p>
        </p:txBody>
      </p:sp>
      <p:cxnSp>
        <p:nvCxnSpPr>
          <p:cNvPr id="37" name="Straight Arrow Connector 36"/>
          <p:cNvCxnSpPr/>
          <p:nvPr/>
        </p:nvCxnSpPr>
        <p:spPr>
          <a:xfrm flipH="1" flipV="1">
            <a:off x="1263134" y="5163286"/>
            <a:ext cx="1" cy="3539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660598" y="4978620"/>
            <a:ext cx="476926" cy="369332"/>
          </a:xfrm>
          <a:prstGeom prst="rect">
            <a:avLst/>
          </a:prstGeom>
          <a:noFill/>
        </p:spPr>
        <p:txBody>
          <a:bodyPr wrap="none" rtlCol="0">
            <a:spAutoFit/>
          </a:bodyPr>
          <a:lstStyle/>
          <a:p>
            <a:r>
              <a:rPr lang="en-US" dirty="0" smtClean="0"/>
              <a:t>0.5</a:t>
            </a:r>
            <a:endParaRPr lang="en-US" dirty="0"/>
          </a:p>
        </p:txBody>
      </p:sp>
      <p:cxnSp>
        <p:nvCxnSpPr>
          <p:cNvPr id="40" name="Straight Arrow Connector 39"/>
          <p:cNvCxnSpPr/>
          <p:nvPr/>
        </p:nvCxnSpPr>
        <p:spPr>
          <a:xfrm flipH="1" flipV="1">
            <a:off x="5402458" y="6304680"/>
            <a:ext cx="2" cy="80248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flipV="1">
            <a:off x="6533322" y="5325406"/>
            <a:ext cx="2418078" cy="17641"/>
          </a:xfrm>
          <a:prstGeom prst="line">
            <a:avLst/>
          </a:prstGeom>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736720" y="5528845"/>
            <a:ext cx="2214680" cy="369332"/>
          </a:xfrm>
          <a:prstGeom prst="rect">
            <a:avLst/>
          </a:prstGeom>
          <a:noFill/>
        </p:spPr>
        <p:txBody>
          <a:bodyPr wrap="square" rtlCol="0">
            <a:spAutoFit/>
          </a:bodyPr>
          <a:lstStyle/>
          <a:p>
            <a:r>
              <a:rPr lang="en-US" dirty="0" smtClean="0"/>
              <a:t>0	1	2	3</a:t>
            </a:r>
            <a:endParaRPr lang="en-US" dirty="0"/>
          </a:p>
        </p:txBody>
      </p:sp>
      <p:sp>
        <p:nvSpPr>
          <p:cNvPr id="43" name="TextBox 42"/>
          <p:cNvSpPr txBox="1"/>
          <p:nvPr/>
        </p:nvSpPr>
        <p:spPr>
          <a:xfrm>
            <a:off x="6411277" y="4345755"/>
            <a:ext cx="551992" cy="369332"/>
          </a:xfrm>
          <a:prstGeom prst="rect">
            <a:avLst/>
          </a:prstGeom>
          <a:noFill/>
        </p:spPr>
        <p:txBody>
          <a:bodyPr wrap="none" rtlCol="0">
            <a:spAutoFit/>
          </a:bodyPr>
          <a:lstStyle/>
          <a:p>
            <a:r>
              <a:rPr lang="en-US" dirty="0" smtClean="0"/>
              <a:t>y[n]</a:t>
            </a:r>
            <a:endParaRPr lang="en-US" dirty="0"/>
          </a:p>
        </p:txBody>
      </p:sp>
      <p:sp>
        <p:nvSpPr>
          <p:cNvPr id="44" name="TextBox 43"/>
          <p:cNvSpPr txBox="1"/>
          <p:nvPr/>
        </p:nvSpPr>
        <p:spPr>
          <a:xfrm>
            <a:off x="7519012" y="4363396"/>
            <a:ext cx="301660" cy="369332"/>
          </a:xfrm>
          <a:prstGeom prst="rect">
            <a:avLst/>
          </a:prstGeom>
          <a:noFill/>
        </p:spPr>
        <p:txBody>
          <a:bodyPr wrap="none" rtlCol="0">
            <a:spAutoFit/>
          </a:bodyPr>
          <a:lstStyle/>
          <a:p>
            <a:r>
              <a:rPr lang="en-US" dirty="0"/>
              <a:t>1</a:t>
            </a:r>
          </a:p>
        </p:txBody>
      </p:sp>
      <p:cxnSp>
        <p:nvCxnSpPr>
          <p:cNvPr id="45" name="Straight Arrow Connector 44"/>
          <p:cNvCxnSpPr/>
          <p:nvPr/>
        </p:nvCxnSpPr>
        <p:spPr>
          <a:xfrm flipV="1">
            <a:off x="7820672" y="4927750"/>
            <a:ext cx="0" cy="471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7839400" y="4704613"/>
            <a:ext cx="359932" cy="369332"/>
          </a:xfrm>
          <a:prstGeom prst="rect">
            <a:avLst/>
          </a:prstGeom>
          <a:noFill/>
        </p:spPr>
        <p:txBody>
          <a:bodyPr wrap="none" rtlCol="0">
            <a:spAutoFit/>
          </a:bodyPr>
          <a:lstStyle/>
          <a:p>
            <a:r>
              <a:rPr lang="en-US" dirty="0" smtClean="0"/>
              <a:t>.5</a:t>
            </a:r>
            <a:endParaRPr lang="en-US" dirty="0"/>
          </a:p>
        </p:txBody>
      </p:sp>
      <p:cxnSp>
        <p:nvCxnSpPr>
          <p:cNvPr id="47" name="Straight Arrow Connector 46"/>
          <p:cNvCxnSpPr/>
          <p:nvPr/>
        </p:nvCxnSpPr>
        <p:spPr>
          <a:xfrm flipV="1">
            <a:off x="7379196" y="5073945"/>
            <a:ext cx="17642" cy="25504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6924842" y="4889279"/>
            <a:ext cx="476926" cy="369332"/>
          </a:xfrm>
          <a:prstGeom prst="rect">
            <a:avLst/>
          </a:prstGeom>
          <a:noFill/>
        </p:spPr>
        <p:txBody>
          <a:bodyPr wrap="none" rtlCol="0">
            <a:spAutoFit/>
          </a:bodyPr>
          <a:lstStyle/>
          <a:p>
            <a:r>
              <a:rPr lang="en-US" dirty="0" smtClean="0"/>
              <a:t>.25</a:t>
            </a:r>
            <a:endParaRPr lang="en-US" dirty="0"/>
          </a:p>
        </p:txBody>
      </p:sp>
      <p:sp>
        <p:nvSpPr>
          <p:cNvPr id="50" name="TextBox 49"/>
          <p:cNvSpPr txBox="1"/>
          <p:nvPr/>
        </p:nvSpPr>
        <p:spPr>
          <a:xfrm>
            <a:off x="3635493" y="4415648"/>
            <a:ext cx="1835095" cy="369332"/>
          </a:xfrm>
          <a:prstGeom prst="rect">
            <a:avLst/>
          </a:prstGeom>
          <a:noFill/>
        </p:spPr>
        <p:txBody>
          <a:bodyPr wrap="none" rtlCol="0">
            <a:spAutoFit/>
          </a:bodyPr>
          <a:lstStyle/>
          <a:p>
            <a:r>
              <a:rPr lang="en-US" dirty="0" smtClean="0"/>
              <a:t>Impulse response</a:t>
            </a:r>
            <a:endParaRPr lang="en-US" dirty="0"/>
          </a:p>
        </p:txBody>
      </p:sp>
      <p:pic>
        <p:nvPicPr>
          <p:cNvPr id="48" name="Picture 47" descr="image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3295" y="4271553"/>
            <a:ext cx="3739525" cy="1783466"/>
          </a:xfrm>
          <a:prstGeom prst="rect">
            <a:avLst/>
          </a:prstGeom>
        </p:spPr>
      </p:pic>
      <p:sp>
        <p:nvSpPr>
          <p:cNvPr id="51" name="Rectangle 50"/>
          <p:cNvSpPr/>
          <p:nvPr/>
        </p:nvSpPr>
        <p:spPr>
          <a:xfrm>
            <a:off x="0" y="4271552"/>
            <a:ext cx="9144000" cy="171863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Impulse (delta function: area = 1, width -&gt; 0, height -&gt; ∞)</a:t>
            </a:r>
          </a:p>
          <a:p>
            <a:pPr algn="ctr"/>
            <a:r>
              <a:rPr lang="en-US" dirty="0" smtClean="0"/>
              <a:t>In discrete systems, its just a value of “1” </a:t>
            </a:r>
            <a:endParaRPr lang="en-US" dirty="0"/>
          </a:p>
        </p:txBody>
      </p:sp>
      <p:cxnSp>
        <p:nvCxnSpPr>
          <p:cNvPr id="15" name="Straight Arrow Connector 14"/>
          <p:cNvCxnSpPr/>
          <p:nvPr/>
        </p:nvCxnSpPr>
        <p:spPr>
          <a:xfrm flipH="1" flipV="1">
            <a:off x="892700" y="2533960"/>
            <a:ext cx="906553" cy="253998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8398070" y="2532072"/>
            <a:ext cx="612517" cy="369332"/>
          </a:xfrm>
          <a:prstGeom prst="rect">
            <a:avLst/>
          </a:prstGeom>
          <a:noFill/>
        </p:spPr>
        <p:txBody>
          <a:bodyPr wrap="none" rtlCol="0">
            <a:spAutoFit/>
          </a:bodyPr>
          <a:lstStyle/>
          <a:p>
            <a:r>
              <a:rPr lang="en-US" dirty="0" smtClean="0"/>
              <a:t>time</a:t>
            </a:r>
            <a:endParaRPr lang="en-US" dirty="0"/>
          </a:p>
        </p:txBody>
      </p:sp>
      <p:sp>
        <p:nvSpPr>
          <p:cNvPr id="52" name="TextBox 51"/>
          <p:cNvSpPr txBox="1"/>
          <p:nvPr/>
        </p:nvSpPr>
        <p:spPr>
          <a:xfrm>
            <a:off x="5596696" y="3899828"/>
            <a:ext cx="612517" cy="369332"/>
          </a:xfrm>
          <a:prstGeom prst="rect">
            <a:avLst/>
          </a:prstGeom>
          <a:noFill/>
        </p:spPr>
        <p:txBody>
          <a:bodyPr wrap="none" rtlCol="0">
            <a:spAutoFit/>
          </a:bodyPr>
          <a:lstStyle/>
          <a:p>
            <a:r>
              <a:rPr lang="en-US" dirty="0" smtClean="0"/>
              <a:t>time</a:t>
            </a:r>
            <a:endParaRPr lang="en-US" dirty="0"/>
          </a:p>
        </p:txBody>
      </p:sp>
      <p:sp>
        <p:nvSpPr>
          <p:cNvPr id="53" name="TextBox 52"/>
          <p:cNvSpPr txBox="1"/>
          <p:nvPr/>
        </p:nvSpPr>
        <p:spPr>
          <a:xfrm>
            <a:off x="2272823" y="2532072"/>
            <a:ext cx="612517" cy="369332"/>
          </a:xfrm>
          <a:prstGeom prst="rect">
            <a:avLst/>
          </a:prstGeom>
          <a:noFill/>
        </p:spPr>
        <p:txBody>
          <a:bodyPr wrap="none" rtlCol="0">
            <a:spAutoFit/>
          </a:bodyPr>
          <a:lstStyle/>
          <a:p>
            <a:r>
              <a:rPr lang="en-US" dirty="0" smtClean="0"/>
              <a:t>time</a:t>
            </a:r>
            <a:endParaRPr lang="en-US" dirty="0"/>
          </a:p>
        </p:txBody>
      </p:sp>
      <p:sp>
        <p:nvSpPr>
          <p:cNvPr id="3" name="Rectangle 2"/>
          <p:cNvSpPr/>
          <p:nvPr/>
        </p:nvSpPr>
        <p:spPr>
          <a:xfrm>
            <a:off x="548615" y="1128080"/>
            <a:ext cx="8006659" cy="44007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deltabloc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94255" y="3451137"/>
            <a:ext cx="2503815" cy="2027805"/>
          </a:xfrm>
          <a:prstGeom prst="rect">
            <a:avLst/>
          </a:prstGeom>
        </p:spPr>
      </p:pic>
      <p:pic>
        <p:nvPicPr>
          <p:cNvPr id="20" name="Picture 19" descr="imgres.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6592" y="1340728"/>
            <a:ext cx="2476500" cy="1866900"/>
          </a:xfrm>
          <a:prstGeom prst="rect">
            <a:avLst/>
          </a:prstGeom>
        </p:spPr>
      </p:pic>
      <p:pic>
        <p:nvPicPr>
          <p:cNvPr id="21" name="Picture 20"/>
          <p:cNvPicPr>
            <a:picLocks noChangeAspect="1"/>
          </p:cNvPicPr>
          <p:nvPr/>
        </p:nvPicPr>
        <p:blipFill>
          <a:blip r:embed="rId5"/>
          <a:stretch>
            <a:fillRect/>
          </a:stretch>
        </p:blipFill>
        <p:spPr>
          <a:xfrm>
            <a:off x="892699" y="1564531"/>
            <a:ext cx="3487047" cy="1169848"/>
          </a:xfrm>
          <a:prstGeom prst="rect">
            <a:avLst/>
          </a:prstGeom>
        </p:spPr>
      </p:pic>
      <p:pic>
        <p:nvPicPr>
          <p:cNvPr id="22" name="Picture 21"/>
          <p:cNvPicPr>
            <a:picLocks noChangeAspect="1"/>
          </p:cNvPicPr>
          <p:nvPr/>
        </p:nvPicPr>
        <p:blipFill rotWithShape="1">
          <a:blip r:embed="rId6"/>
          <a:srcRect l="8875" r="41869"/>
          <a:stretch/>
        </p:blipFill>
        <p:spPr>
          <a:xfrm>
            <a:off x="1137524" y="3589412"/>
            <a:ext cx="2590955" cy="1446547"/>
          </a:xfrm>
          <a:prstGeom prst="rect">
            <a:avLst/>
          </a:prstGeom>
        </p:spPr>
      </p:pic>
    </p:spTree>
    <p:extLst>
      <p:ext uri="{BB962C8B-B14F-4D97-AF65-F5344CB8AC3E}">
        <p14:creationId xmlns:p14="http://schemas.microsoft.com/office/powerpoint/2010/main" val="192244817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 Linear Time Invariant System</a:t>
            </a:r>
            <a:endParaRPr lang="en-US" dirty="0"/>
          </a:p>
        </p:txBody>
      </p:sp>
      <p:pic>
        <p:nvPicPr>
          <p:cNvPr id="4" name="Picture 3" descr="image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0746" y="1128080"/>
            <a:ext cx="3739525" cy="1783466"/>
          </a:xfrm>
          <a:prstGeom prst="rect">
            <a:avLst/>
          </a:prstGeom>
        </p:spPr>
      </p:pic>
      <p:cxnSp>
        <p:nvCxnSpPr>
          <p:cNvPr id="6" name="Straight Connector 5"/>
          <p:cNvCxnSpPr/>
          <p:nvPr/>
        </p:nvCxnSpPr>
        <p:spPr>
          <a:xfrm flipV="1">
            <a:off x="345217" y="2348162"/>
            <a:ext cx="2418078" cy="17641"/>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H="1" flipV="1">
            <a:off x="4329663" y="2911546"/>
            <a:ext cx="2" cy="80248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548615" y="2551601"/>
            <a:ext cx="2214680" cy="369332"/>
          </a:xfrm>
          <a:prstGeom prst="rect">
            <a:avLst/>
          </a:prstGeom>
          <a:noFill/>
        </p:spPr>
        <p:txBody>
          <a:bodyPr wrap="square" rtlCol="0">
            <a:spAutoFit/>
          </a:bodyPr>
          <a:lstStyle/>
          <a:p>
            <a:r>
              <a:rPr lang="en-US" dirty="0" smtClean="0"/>
              <a:t>0	1	2	3</a:t>
            </a:r>
            <a:endParaRPr lang="en-US" dirty="0"/>
          </a:p>
        </p:txBody>
      </p:sp>
      <p:sp>
        <p:nvSpPr>
          <p:cNvPr id="10" name="TextBox 9"/>
          <p:cNvSpPr txBox="1"/>
          <p:nvPr/>
        </p:nvSpPr>
        <p:spPr>
          <a:xfrm>
            <a:off x="223172" y="1368511"/>
            <a:ext cx="547483" cy="369332"/>
          </a:xfrm>
          <a:prstGeom prst="rect">
            <a:avLst/>
          </a:prstGeom>
          <a:noFill/>
        </p:spPr>
        <p:txBody>
          <a:bodyPr wrap="none" rtlCol="0">
            <a:spAutoFit/>
          </a:bodyPr>
          <a:lstStyle/>
          <a:p>
            <a:r>
              <a:rPr lang="en-US" dirty="0" smtClean="0"/>
              <a:t>x[n]</a:t>
            </a:r>
            <a:endParaRPr lang="en-US" dirty="0"/>
          </a:p>
        </p:txBody>
      </p:sp>
      <p:cxnSp>
        <p:nvCxnSpPr>
          <p:cNvPr id="11" name="Straight Connector 10"/>
          <p:cNvCxnSpPr/>
          <p:nvPr/>
        </p:nvCxnSpPr>
        <p:spPr>
          <a:xfrm flipV="1">
            <a:off x="3484877" y="3696389"/>
            <a:ext cx="2418078" cy="17641"/>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753016" y="1749117"/>
            <a:ext cx="17639" cy="61668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3688275" y="3899828"/>
            <a:ext cx="2214680" cy="369332"/>
          </a:xfrm>
          <a:prstGeom prst="rect">
            <a:avLst/>
          </a:prstGeom>
          <a:noFill/>
        </p:spPr>
        <p:txBody>
          <a:bodyPr wrap="square" rtlCol="0">
            <a:spAutoFit/>
          </a:bodyPr>
          <a:lstStyle/>
          <a:p>
            <a:r>
              <a:rPr lang="en-US" dirty="0" smtClean="0"/>
              <a:t>0	1	2	3</a:t>
            </a:r>
            <a:endParaRPr lang="en-US" dirty="0"/>
          </a:p>
        </p:txBody>
      </p:sp>
      <p:sp>
        <p:nvSpPr>
          <p:cNvPr id="14" name="TextBox 13"/>
          <p:cNvSpPr txBox="1"/>
          <p:nvPr/>
        </p:nvSpPr>
        <p:spPr>
          <a:xfrm>
            <a:off x="3362832" y="2716738"/>
            <a:ext cx="568786" cy="369332"/>
          </a:xfrm>
          <a:prstGeom prst="rect">
            <a:avLst/>
          </a:prstGeom>
          <a:noFill/>
        </p:spPr>
        <p:txBody>
          <a:bodyPr wrap="none" rtlCol="0">
            <a:spAutoFit/>
          </a:bodyPr>
          <a:lstStyle/>
          <a:p>
            <a:r>
              <a:rPr lang="en-US" dirty="0"/>
              <a:t>h</a:t>
            </a:r>
            <a:r>
              <a:rPr lang="en-US" dirty="0" smtClean="0"/>
              <a:t>[n]</a:t>
            </a:r>
            <a:endParaRPr lang="en-US" dirty="0"/>
          </a:p>
        </p:txBody>
      </p:sp>
      <p:sp>
        <p:nvSpPr>
          <p:cNvPr id="17" name="TextBox 16"/>
          <p:cNvSpPr txBox="1"/>
          <p:nvPr/>
        </p:nvSpPr>
        <p:spPr>
          <a:xfrm>
            <a:off x="4470567" y="2734379"/>
            <a:ext cx="301660" cy="369332"/>
          </a:xfrm>
          <a:prstGeom prst="rect">
            <a:avLst/>
          </a:prstGeom>
          <a:noFill/>
        </p:spPr>
        <p:txBody>
          <a:bodyPr wrap="none" rtlCol="0">
            <a:spAutoFit/>
          </a:bodyPr>
          <a:lstStyle/>
          <a:p>
            <a:r>
              <a:rPr lang="en-US" dirty="0"/>
              <a:t>1</a:t>
            </a:r>
          </a:p>
        </p:txBody>
      </p:sp>
      <p:sp>
        <p:nvSpPr>
          <p:cNvPr id="18" name="TextBox 17"/>
          <p:cNvSpPr txBox="1"/>
          <p:nvPr/>
        </p:nvSpPr>
        <p:spPr>
          <a:xfrm>
            <a:off x="345217" y="1642518"/>
            <a:ext cx="301660" cy="369332"/>
          </a:xfrm>
          <a:prstGeom prst="rect">
            <a:avLst/>
          </a:prstGeom>
          <a:noFill/>
        </p:spPr>
        <p:txBody>
          <a:bodyPr wrap="none" rtlCol="0">
            <a:spAutoFit/>
          </a:bodyPr>
          <a:lstStyle/>
          <a:p>
            <a:r>
              <a:rPr lang="en-US" dirty="0" smtClean="0"/>
              <a:t>1</a:t>
            </a:r>
            <a:endParaRPr lang="en-US" dirty="0"/>
          </a:p>
        </p:txBody>
      </p:sp>
      <p:cxnSp>
        <p:nvCxnSpPr>
          <p:cNvPr id="19" name="Straight Arrow Connector 18"/>
          <p:cNvCxnSpPr/>
          <p:nvPr/>
        </p:nvCxnSpPr>
        <p:spPr>
          <a:xfrm flipV="1">
            <a:off x="3728479" y="3260599"/>
            <a:ext cx="0" cy="471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3309912" y="3220080"/>
            <a:ext cx="359932" cy="369332"/>
          </a:xfrm>
          <a:prstGeom prst="rect">
            <a:avLst/>
          </a:prstGeom>
          <a:noFill/>
        </p:spPr>
        <p:txBody>
          <a:bodyPr wrap="none" rtlCol="0">
            <a:spAutoFit/>
          </a:bodyPr>
          <a:lstStyle/>
          <a:p>
            <a:r>
              <a:rPr lang="en-US" dirty="0" smtClean="0"/>
              <a:t>.5</a:t>
            </a:r>
            <a:endParaRPr lang="en-US" dirty="0"/>
          </a:p>
        </p:txBody>
      </p:sp>
      <p:cxnSp>
        <p:nvCxnSpPr>
          <p:cNvPr id="27" name="Straight Arrow Connector 26"/>
          <p:cNvCxnSpPr/>
          <p:nvPr/>
        </p:nvCxnSpPr>
        <p:spPr>
          <a:xfrm flipH="1" flipV="1">
            <a:off x="7378108" y="1545678"/>
            <a:ext cx="2" cy="80248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V="1">
            <a:off x="6533322" y="2330521"/>
            <a:ext cx="2418078" cy="17641"/>
          </a:xfrm>
          <a:prstGeom prst="line">
            <a:avLst/>
          </a:prstGeom>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6736720" y="2533960"/>
            <a:ext cx="2214680" cy="369332"/>
          </a:xfrm>
          <a:prstGeom prst="rect">
            <a:avLst/>
          </a:prstGeom>
          <a:noFill/>
        </p:spPr>
        <p:txBody>
          <a:bodyPr wrap="square" rtlCol="0">
            <a:spAutoFit/>
          </a:bodyPr>
          <a:lstStyle/>
          <a:p>
            <a:r>
              <a:rPr lang="en-US" dirty="0" smtClean="0"/>
              <a:t>0	1	2	3</a:t>
            </a:r>
            <a:endParaRPr lang="en-US" dirty="0"/>
          </a:p>
        </p:txBody>
      </p:sp>
      <p:sp>
        <p:nvSpPr>
          <p:cNvPr id="30" name="TextBox 29"/>
          <p:cNvSpPr txBox="1"/>
          <p:nvPr/>
        </p:nvSpPr>
        <p:spPr>
          <a:xfrm>
            <a:off x="6411277" y="1350870"/>
            <a:ext cx="551992" cy="369332"/>
          </a:xfrm>
          <a:prstGeom prst="rect">
            <a:avLst/>
          </a:prstGeom>
          <a:noFill/>
        </p:spPr>
        <p:txBody>
          <a:bodyPr wrap="none" rtlCol="0">
            <a:spAutoFit/>
          </a:bodyPr>
          <a:lstStyle/>
          <a:p>
            <a:r>
              <a:rPr lang="en-US" dirty="0" smtClean="0"/>
              <a:t>y[n]</a:t>
            </a:r>
            <a:endParaRPr lang="en-US" dirty="0"/>
          </a:p>
        </p:txBody>
      </p:sp>
      <p:sp>
        <p:nvSpPr>
          <p:cNvPr id="31" name="TextBox 30"/>
          <p:cNvSpPr txBox="1"/>
          <p:nvPr/>
        </p:nvSpPr>
        <p:spPr>
          <a:xfrm>
            <a:off x="7519012" y="1368511"/>
            <a:ext cx="301660" cy="369332"/>
          </a:xfrm>
          <a:prstGeom prst="rect">
            <a:avLst/>
          </a:prstGeom>
          <a:noFill/>
        </p:spPr>
        <p:txBody>
          <a:bodyPr wrap="none" rtlCol="0">
            <a:spAutoFit/>
          </a:bodyPr>
          <a:lstStyle/>
          <a:p>
            <a:r>
              <a:rPr lang="en-US" dirty="0"/>
              <a:t>1</a:t>
            </a:r>
          </a:p>
        </p:txBody>
      </p:sp>
      <p:cxnSp>
        <p:nvCxnSpPr>
          <p:cNvPr id="32" name="Straight Arrow Connector 31"/>
          <p:cNvCxnSpPr/>
          <p:nvPr/>
        </p:nvCxnSpPr>
        <p:spPr>
          <a:xfrm flipV="1">
            <a:off x="6776924" y="1894731"/>
            <a:ext cx="0" cy="471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6358357" y="1854212"/>
            <a:ext cx="359932" cy="369332"/>
          </a:xfrm>
          <a:prstGeom prst="rect">
            <a:avLst/>
          </a:prstGeom>
          <a:noFill/>
        </p:spPr>
        <p:txBody>
          <a:bodyPr wrap="none" rtlCol="0">
            <a:spAutoFit/>
          </a:bodyPr>
          <a:lstStyle/>
          <a:p>
            <a:r>
              <a:rPr lang="en-US" dirty="0" smtClean="0"/>
              <a:t>.5</a:t>
            </a:r>
            <a:endParaRPr lang="en-US" dirty="0"/>
          </a:p>
        </p:txBody>
      </p:sp>
      <p:cxnSp>
        <p:nvCxnSpPr>
          <p:cNvPr id="34" name="Straight Connector 33"/>
          <p:cNvCxnSpPr/>
          <p:nvPr/>
        </p:nvCxnSpPr>
        <p:spPr>
          <a:xfrm flipV="1">
            <a:off x="467262" y="5499598"/>
            <a:ext cx="2418078" cy="17641"/>
          </a:xfrm>
          <a:prstGeom prst="line">
            <a:avLst/>
          </a:prstGeom>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670660" y="5703037"/>
            <a:ext cx="2214680" cy="369332"/>
          </a:xfrm>
          <a:prstGeom prst="rect">
            <a:avLst/>
          </a:prstGeom>
          <a:noFill/>
        </p:spPr>
        <p:txBody>
          <a:bodyPr wrap="square" rtlCol="0">
            <a:spAutoFit/>
          </a:bodyPr>
          <a:lstStyle/>
          <a:p>
            <a:r>
              <a:rPr lang="en-US" dirty="0" smtClean="0"/>
              <a:t>0	1	2	3</a:t>
            </a:r>
            <a:endParaRPr lang="en-US" dirty="0"/>
          </a:p>
        </p:txBody>
      </p:sp>
      <p:sp>
        <p:nvSpPr>
          <p:cNvPr id="36" name="TextBox 35"/>
          <p:cNvSpPr txBox="1"/>
          <p:nvPr/>
        </p:nvSpPr>
        <p:spPr>
          <a:xfrm>
            <a:off x="345217" y="4519947"/>
            <a:ext cx="547483" cy="369332"/>
          </a:xfrm>
          <a:prstGeom prst="rect">
            <a:avLst/>
          </a:prstGeom>
          <a:noFill/>
        </p:spPr>
        <p:txBody>
          <a:bodyPr wrap="none" rtlCol="0">
            <a:spAutoFit/>
          </a:bodyPr>
          <a:lstStyle/>
          <a:p>
            <a:r>
              <a:rPr lang="en-US" dirty="0" smtClean="0"/>
              <a:t>x[n]</a:t>
            </a:r>
            <a:endParaRPr lang="en-US" dirty="0"/>
          </a:p>
        </p:txBody>
      </p:sp>
      <p:cxnSp>
        <p:nvCxnSpPr>
          <p:cNvPr id="37" name="Straight Arrow Connector 36"/>
          <p:cNvCxnSpPr/>
          <p:nvPr/>
        </p:nvCxnSpPr>
        <p:spPr>
          <a:xfrm flipH="1" flipV="1">
            <a:off x="1263134" y="5163286"/>
            <a:ext cx="1" cy="3539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660598" y="4978620"/>
            <a:ext cx="476926" cy="369332"/>
          </a:xfrm>
          <a:prstGeom prst="rect">
            <a:avLst/>
          </a:prstGeom>
          <a:noFill/>
        </p:spPr>
        <p:txBody>
          <a:bodyPr wrap="none" rtlCol="0">
            <a:spAutoFit/>
          </a:bodyPr>
          <a:lstStyle/>
          <a:p>
            <a:r>
              <a:rPr lang="en-US" dirty="0" smtClean="0"/>
              <a:t>0.5</a:t>
            </a:r>
            <a:endParaRPr lang="en-US" dirty="0"/>
          </a:p>
        </p:txBody>
      </p:sp>
      <p:cxnSp>
        <p:nvCxnSpPr>
          <p:cNvPr id="40" name="Straight Arrow Connector 39"/>
          <p:cNvCxnSpPr/>
          <p:nvPr/>
        </p:nvCxnSpPr>
        <p:spPr>
          <a:xfrm flipH="1" flipV="1">
            <a:off x="5402458" y="6304680"/>
            <a:ext cx="2" cy="80248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flipV="1">
            <a:off x="6533322" y="5325406"/>
            <a:ext cx="2418078" cy="17641"/>
          </a:xfrm>
          <a:prstGeom prst="line">
            <a:avLst/>
          </a:prstGeom>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736720" y="5528845"/>
            <a:ext cx="2214680" cy="369332"/>
          </a:xfrm>
          <a:prstGeom prst="rect">
            <a:avLst/>
          </a:prstGeom>
          <a:noFill/>
        </p:spPr>
        <p:txBody>
          <a:bodyPr wrap="square" rtlCol="0">
            <a:spAutoFit/>
          </a:bodyPr>
          <a:lstStyle/>
          <a:p>
            <a:r>
              <a:rPr lang="en-US" dirty="0" smtClean="0"/>
              <a:t>0	1	2	3</a:t>
            </a:r>
            <a:endParaRPr lang="en-US" dirty="0"/>
          </a:p>
        </p:txBody>
      </p:sp>
      <p:sp>
        <p:nvSpPr>
          <p:cNvPr id="43" name="TextBox 42"/>
          <p:cNvSpPr txBox="1"/>
          <p:nvPr/>
        </p:nvSpPr>
        <p:spPr>
          <a:xfrm>
            <a:off x="6411277" y="4345755"/>
            <a:ext cx="551992" cy="369332"/>
          </a:xfrm>
          <a:prstGeom prst="rect">
            <a:avLst/>
          </a:prstGeom>
          <a:noFill/>
        </p:spPr>
        <p:txBody>
          <a:bodyPr wrap="none" rtlCol="0">
            <a:spAutoFit/>
          </a:bodyPr>
          <a:lstStyle/>
          <a:p>
            <a:r>
              <a:rPr lang="en-US" dirty="0" smtClean="0"/>
              <a:t>y[n]</a:t>
            </a:r>
            <a:endParaRPr lang="en-US" dirty="0"/>
          </a:p>
        </p:txBody>
      </p:sp>
      <p:sp>
        <p:nvSpPr>
          <p:cNvPr id="44" name="TextBox 43"/>
          <p:cNvSpPr txBox="1"/>
          <p:nvPr/>
        </p:nvSpPr>
        <p:spPr>
          <a:xfrm>
            <a:off x="7519012" y="4363396"/>
            <a:ext cx="301660" cy="369332"/>
          </a:xfrm>
          <a:prstGeom prst="rect">
            <a:avLst/>
          </a:prstGeom>
          <a:noFill/>
        </p:spPr>
        <p:txBody>
          <a:bodyPr wrap="none" rtlCol="0">
            <a:spAutoFit/>
          </a:bodyPr>
          <a:lstStyle/>
          <a:p>
            <a:r>
              <a:rPr lang="en-US" dirty="0"/>
              <a:t>1</a:t>
            </a:r>
          </a:p>
        </p:txBody>
      </p:sp>
      <p:cxnSp>
        <p:nvCxnSpPr>
          <p:cNvPr id="45" name="Straight Arrow Connector 44"/>
          <p:cNvCxnSpPr/>
          <p:nvPr/>
        </p:nvCxnSpPr>
        <p:spPr>
          <a:xfrm flipV="1">
            <a:off x="7820672" y="4927750"/>
            <a:ext cx="0" cy="471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7839400" y="4704613"/>
            <a:ext cx="359932" cy="369332"/>
          </a:xfrm>
          <a:prstGeom prst="rect">
            <a:avLst/>
          </a:prstGeom>
          <a:noFill/>
        </p:spPr>
        <p:txBody>
          <a:bodyPr wrap="none" rtlCol="0">
            <a:spAutoFit/>
          </a:bodyPr>
          <a:lstStyle/>
          <a:p>
            <a:r>
              <a:rPr lang="en-US" dirty="0" smtClean="0"/>
              <a:t>.5</a:t>
            </a:r>
            <a:endParaRPr lang="en-US" dirty="0"/>
          </a:p>
        </p:txBody>
      </p:sp>
      <p:cxnSp>
        <p:nvCxnSpPr>
          <p:cNvPr id="47" name="Straight Arrow Connector 46"/>
          <p:cNvCxnSpPr/>
          <p:nvPr/>
        </p:nvCxnSpPr>
        <p:spPr>
          <a:xfrm flipV="1">
            <a:off x="7379196" y="5073945"/>
            <a:ext cx="17642" cy="25504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6924842" y="4889279"/>
            <a:ext cx="476926" cy="369332"/>
          </a:xfrm>
          <a:prstGeom prst="rect">
            <a:avLst/>
          </a:prstGeom>
          <a:noFill/>
        </p:spPr>
        <p:txBody>
          <a:bodyPr wrap="none" rtlCol="0">
            <a:spAutoFit/>
          </a:bodyPr>
          <a:lstStyle/>
          <a:p>
            <a:r>
              <a:rPr lang="en-US" dirty="0" smtClean="0"/>
              <a:t>.25</a:t>
            </a:r>
            <a:endParaRPr lang="en-US" dirty="0"/>
          </a:p>
        </p:txBody>
      </p:sp>
      <p:sp>
        <p:nvSpPr>
          <p:cNvPr id="50" name="TextBox 49"/>
          <p:cNvSpPr txBox="1"/>
          <p:nvPr/>
        </p:nvSpPr>
        <p:spPr>
          <a:xfrm>
            <a:off x="3635493" y="4415648"/>
            <a:ext cx="1835095" cy="369332"/>
          </a:xfrm>
          <a:prstGeom prst="rect">
            <a:avLst/>
          </a:prstGeom>
          <a:noFill/>
        </p:spPr>
        <p:txBody>
          <a:bodyPr wrap="none" rtlCol="0">
            <a:spAutoFit/>
          </a:bodyPr>
          <a:lstStyle/>
          <a:p>
            <a:r>
              <a:rPr lang="en-US" dirty="0" smtClean="0"/>
              <a:t>Impulse response</a:t>
            </a:r>
            <a:endParaRPr lang="en-US" dirty="0"/>
          </a:p>
        </p:txBody>
      </p:sp>
      <p:pic>
        <p:nvPicPr>
          <p:cNvPr id="48" name="Picture 47" descr="image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3295" y="4271553"/>
            <a:ext cx="3739525" cy="1783466"/>
          </a:xfrm>
          <a:prstGeom prst="rect">
            <a:avLst/>
          </a:prstGeom>
        </p:spPr>
      </p:pic>
    </p:spTree>
    <p:extLst>
      <p:ext uri="{BB962C8B-B14F-4D97-AF65-F5344CB8AC3E}">
        <p14:creationId xmlns:p14="http://schemas.microsoft.com/office/powerpoint/2010/main" val="179203081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Convolution is actually really simple, but powerful</a:t>
            </a:r>
            <a:endParaRPr lang="en-US" dirty="0"/>
          </a:p>
        </p:txBody>
      </p:sp>
      <p:sp>
        <p:nvSpPr>
          <p:cNvPr id="3" name="Content Placeholder 2"/>
          <p:cNvSpPr>
            <a:spLocks noGrp="1"/>
          </p:cNvSpPr>
          <p:nvPr>
            <p:ph idx="1"/>
          </p:nvPr>
        </p:nvSpPr>
        <p:spPr>
          <a:xfrm>
            <a:off x="457200" y="1932603"/>
            <a:ext cx="5064038" cy="3757567"/>
          </a:xfrm>
        </p:spPr>
        <p:txBody>
          <a:bodyPr>
            <a:normAutofit lnSpcReduction="10000"/>
          </a:bodyPr>
          <a:lstStyle/>
          <a:p>
            <a:r>
              <a:rPr lang="en-US" dirty="0" smtClean="0"/>
              <a:t>x[[n] = 1	2	3	2	4	0  	0	0 …</a:t>
            </a:r>
          </a:p>
          <a:p>
            <a:endParaRPr lang="en-US" dirty="0"/>
          </a:p>
          <a:p>
            <a:r>
              <a:rPr lang="en-US" dirty="0" smtClean="0"/>
              <a:t>h[n]  = 1 	1	1</a:t>
            </a:r>
          </a:p>
          <a:p>
            <a:endParaRPr lang="en-US" dirty="0"/>
          </a:p>
          <a:p>
            <a:r>
              <a:rPr lang="en-US" dirty="0" smtClean="0"/>
              <a:t>y[n] = 1	1	1</a:t>
            </a:r>
          </a:p>
          <a:p>
            <a:pPr marL="0" indent="0">
              <a:buNone/>
            </a:pPr>
            <a:r>
              <a:rPr lang="en-US" dirty="0"/>
              <a:t>	</a:t>
            </a:r>
            <a:r>
              <a:rPr lang="en-US" dirty="0" smtClean="0"/>
              <a:t>		2	2	2</a:t>
            </a:r>
          </a:p>
          <a:p>
            <a:pPr marL="0" indent="0">
              <a:buNone/>
            </a:pPr>
            <a:r>
              <a:rPr lang="en-US" dirty="0"/>
              <a:t>	</a:t>
            </a:r>
            <a:r>
              <a:rPr lang="en-US" dirty="0" smtClean="0"/>
              <a:t>			3	3	3</a:t>
            </a:r>
          </a:p>
          <a:p>
            <a:pPr marL="0" indent="0">
              <a:buNone/>
            </a:pPr>
            <a:r>
              <a:rPr lang="en-US" dirty="0"/>
              <a:t>	</a:t>
            </a:r>
            <a:r>
              <a:rPr lang="en-US" dirty="0" smtClean="0"/>
              <a:t>				2	2	2</a:t>
            </a:r>
          </a:p>
          <a:p>
            <a:pPr marL="0" indent="0">
              <a:buNone/>
            </a:pPr>
            <a:r>
              <a:rPr lang="en-US" dirty="0"/>
              <a:t>	</a:t>
            </a:r>
            <a:r>
              <a:rPr lang="en-US" dirty="0" smtClean="0"/>
              <a:t>					4	4	4</a:t>
            </a:r>
            <a:endParaRPr lang="en-US" dirty="0"/>
          </a:p>
          <a:p>
            <a:pPr marL="0" indent="0">
              <a:buNone/>
            </a:pPr>
            <a:r>
              <a:rPr lang="en-US" dirty="0" smtClean="0"/>
              <a:t>	---------------------------------------------</a:t>
            </a:r>
          </a:p>
          <a:p>
            <a:pPr marL="0" indent="0">
              <a:buNone/>
            </a:pPr>
            <a:r>
              <a:rPr lang="en-US" dirty="0" smtClean="0"/>
              <a:t>	y[n] =1	3	6	7	9	6	4 … </a:t>
            </a:r>
          </a:p>
        </p:txBody>
      </p:sp>
      <p:pic>
        <p:nvPicPr>
          <p:cNvPr id="4" name="Picture 3" descr="url.png"/>
          <p:cNvPicPr>
            <a:picLocks noChangeAspect="1"/>
          </p:cNvPicPr>
          <p:nvPr/>
        </p:nvPicPr>
        <p:blipFill rotWithShape="1">
          <a:blip r:embed="rId2">
            <a:extLst>
              <a:ext uri="{28A0092B-C50C-407E-A947-70E740481C1C}">
                <a14:useLocalDpi xmlns:a14="http://schemas.microsoft.com/office/drawing/2010/main" val="0"/>
              </a:ext>
            </a:extLst>
          </a:blip>
          <a:srcRect l="47711"/>
          <a:stretch/>
        </p:blipFill>
        <p:spPr>
          <a:xfrm>
            <a:off x="2249153" y="1080969"/>
            <a:ext cx="2194714" cy="798711"/>
          </a:xfrm>
          <a:prstGeom prst="rect">
            <a:avLst/>
          </a:prstGeom>
        </p:spPr>
      </p:pic>
      <p:cxnSp>
        <p:nvCxnSpPr>
          <p:cNvPr id="6" name="Straight Arrow Connector 5"/>
          <p:cNvCxnSpPr/>
          <p:nvPr/>
        </p:nvCxnSpPr>
        <p:spPr>
          <a:xfrm flipH="1">
            <a:off x="4542412" y="3369462"/>
            <a:ext cx="6703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6244469" y="3202437"/>
            <a:ext cx="1167169" cy="369332"/>
          </a:xfrm>
          <a:prstGeom prst="rect">
            <a:avLst/>
          </a:prstGeom>
          <a:noFill/>
        </p:spPr>
        <p:txBody>
          <a:bodyPr wrap="none" rtlCol="0">
            <a:spAutoFit/>
          </a:bodyPr>
          <a:lstStyle/>
          <a:p>
            <a:r>
              <a:rPr lang="en-US" dirty="0" smtClean="0"/>
              <a:t>h[n-0] x[0]</a:t>
            </a:r>
            <a:endParaRPr lang="en-US" dirty="0"/>
          </a:p>
        </p:txBody>
      </p:sp>
      <p:sp>
        <p:nvSpPr>
          <p:cNvPr id="8" name="TextBox 7"/>
          <p:cNvSpPr txBox="1"/>
          <p:nvPr/>
        </p:nvSpPr>
        <p:spPr>
          <a:xfrm>
            <a:off x="6238109" y="3571769"/>
            <a:ext cx="1167169" cy="369332"/>
          </a:xfrm>
          <a:prstGeom prst="rect">
            <a:avLst/>
          </a:prstGeom>
          <a:noFill/>
        </p:spPr>
        <p:txBody>
          <a:bodyPr wrap="none" rtlCol="0">
            <a:spAutoFit/>
          </a:bodyPr>
          <a:lstStyle/>
          <a:p>
            <a:r>
              <a:rPr lang="en-US" dirty="0" smtClean="0"/>
              <a:t>h[n-1] x[1]</a:t>
            </a:r>
            <a:endParaRPr lang="en-US" dirty="0"/>
          </a:p>
        </p:txBody>
      </p:sp>
      <p:cxnSp>
        <p:nvCxnSpPr>
          <p:cNvPr id="9" name="Straight Arrow Connector 8"/>
          <p:cNvCxnSpPr/>
          <p:nvPr/>
        </p:nvCxnSpPr>
        <p:spPr>
          <a:xfrm flipH="1">
            <a:off x="4606612" y="3698272"/>
            <a:ext cx="6703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6249389" y="3935861"/>
            <a:ext cx="1167169" cy="369332"/>
          </a:xfrm>
          <a:prstGeom prst="rect">
            <a:avLst/>
          </a:prstGeom>
          <a:noFill/>
        </p:spPr>
        <p:txBody>
          <a:bodyPr wrap="none" rtlCol="0">
            <a:spAutoFit/>
          </a:bodyPr>
          <a:lstStyle/>
          <a:p>
            <a:r>
              <a:rPr lang="en-US" dirty="0" smtClean="0"/>
              <a:t>h[n-2] x[2]</a:t>
            </a:r>
            <a:endParaRPr lang="en-US" dirty="0"/>
          </a:p>
        </p:txBody>
      </p:sp>
      <p:cxnSp>
        <p:nvCxnSpPr>
          <p:cNvPr id="11" name="Straight Arrow Connector 10"/>
          <p:cNvCxnSpPr/>
          <p:nvPr/>
        </p:nvCxnSpPr>
        <p:spPr>
          <a:xfrm flipH="1">
            <a:off x="4617892" y="4062364"/>
            <a:ext cx="6703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6229467" y="4292452"/>
            <a:ext cx="1167169" cy="369332"/>
          </a:xfrm>
          <a:prstGeom prst="rect">
            <a:avLst/>
          </a:prstGeom>
          <a:noFill/>
        </p:spPr>
        <p:txBody>
          <a:bodyPr wrap="none" rtlCol="0">
            <a:spAutoFit/>
          </a:bodyPr>
          <a:lstStyle/>
          <a:p>
            <a:r>
              <a:rPr lang="en-US" dirty="0" smtClean="0"/>
              <a:t>h[n-3] x[1]</a:t>
            </a:r>
            <a:endParaRPr lang="en-US" dirty="0"/>
          </a:p>
        </p:txBody>
      </p:sp>
      <p:cxnSp>
        <p:nvCxnSpPr>
          <p:cNvPr id="13" name="Straight Arrow Connector 12"/>
          <p:cNvCxnSpPr/>
          <p:nvPr/>
        </p:nvCxnSpPr>
        <p:spPr>
          <a:xfrm flipH="1">
            <a:off x="4668530" y="4454237"/>
            <a:ext cx="6703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6249389" y="4606219"/>
            <a:ext cx="1167169" cy="369332"/>
          </a:xfrm>
          <a:prstGeom prst="rect">
            <a:avLst/>
          </a:prstGeom>
          <a:noFill/>
        </p:spPr>
        <p:txBody>
          <a:bodyPr wrap="none" rtlCol="0">
            <a:spAutoFit/>
          </a:bodyPr>
          <a:lstStyle/>
          <a:p>
            <a:r>
              <a:rPr lang="en-US" dirty="0" smtClean="0"/>
              <a:t>h[n-1] x[1]</a:t>
            </a:r>
            <a:endParaRPr lang="en-US" dirty="0"/>
          </a:p>
        </p:txBody>
      </p:sp>
      <p:cxnSp>
        <p:nvCxnSpPr>
          <p:cNvPr id="15" name="Straight Arrow Connector 14"/>
          <p:cNvCxnSpPr/>
          <p:nvPr/>
        </p:nvCxnSpPr>
        <p:spPr>
          <a:xfrm flipH="1">
            <a:off x="4723732" y="4803286"/>
            <a:ext cx="6703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582113" y="1270164"/>
            <a:ext cx="1737600" cy="369332"/>
          </a:xfrm>
          <a:prstGeom prst="rect">
            <a:avLst/>
          </a:prstGeom>
          <a:noFill/>
        </p:spPr>
        <p:txBody>
          <a:bodyPr wrap="none" rtlCol="0">
            <a:spAutoFit/>
          </a:bodyPr>
          <a:lstStyle/>
          <a:p>
            <a:r>
              <a:rPr lang="en-US" dirty="0" smtClean="0"/>
              <a:t>y[n] = x[n] * h[n]</a:t>
            </a:r>
            <a:endParaRPr lang="en-US" dirty="0"/>
          </a:p>
        </p:txBody>
      </p:sp>
      <p:sp>
        <p:nvSpPr>
          <p:cNvPr id="17" name="TextBox 16"/>
          <p:cNvSpPr txBox="1"/>
          <p:nvPr/>
        </p:nvSpPr>
        <p:spPr>
          <a:xfrm>
            <a:off x="6279747" y="5521682"/>
            <a:ext cx="2733178" cy="646331"/>
          </a:xfrm>
          <a:prstGeom prst="rect">
            <a:avLst/>
          </a:prstGeom>
          <a:noFill/>
        </p:spPr>
        <p:txBody>
          <a:bodyPr wrap="none" rtlCol="0">
            <a:spAutoFit/>
          </a:bodyPr>
          <a:lstStyle/>
          <a:p>
            <a:r>
              <a:rPr lang="en-US" dirty="0" smtClean="0"/>
              <a:t>Note, MA with Window = 3</a:t>
            </a:r>
            <a:br>
              <a:rPr lang="en-US" dirty="0" smtClean="0"/>
            </a:br>
            <a:r>
              <a:rPr lang="en-US" dirty="0" smtClean="0"/>
              <a:t>(if divided by 3)</a:t>
            </a:r>
            <a:endParaRPr lang="en-US" dirty="0"/>
          </a:p>
        </p:txBody>
      </p:sp>
      <p:sp>
        <p:nvSpPr>
          <p:cNvPr id="18" name="TextBox 17"/>
          <p:cNvSpPr txBox="1"/>
          <p:nvPr/>
        </p:nvSpPr>
        <p:spPr>
          <a:xfrm>
            <a:off x="110556" y="5717530"/>
            <a:ext cx="5951419"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smtClean="0"/>
              <a:t>Note: if h[n] = 1/3, 1/3, 1/3, then y[n] = 1/3, 1, 2, 7/3, 3, 2, 4/3</a:t>
            </a:r>
            <a:endParaRPr lang="en-US" dirty="0"/>
          </a:p>
        </p:txBody>
      </p:sp>
    </p:spTree>
    <p:extLst>
      <p:ext uri="{BB962C8B-B14F-4D97-AF65-F5344CB8AC3E}">
        <p14:creationId xmlns:p14="http://schemas.microsoft.com/office/powerpoint/2010/main" val="187850764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 for Data as a Signal Part I</a:t>
            </a:r>
            <a:endParaRPr lang="en-US" dirty="0"/>
          </a:p>
        </p:txBody>
      </p:sp>
      <p:sp>
        <p:nvSpPr>
          <p:cNvPr id="3" name="Content Placeholder 2"/>
          <p:cNvSpPr>
            <a:spLocks noGrp="1"/>
          </p:cNvSpPr>
          <p:nvPr>
            <p:ph idx="1"/>
          </p:nvPr>
        </p:nvSpPr>
        <p:spPr>
          <a:xfrm>
            <a:off x="457200" y="1446481"/>
            <a:ext cx="8229600" cy="4233971"/>
          </a:xfrm>
        </p:spPr>
        <p:txBody>
          <a:bodyPr/>
          <a:lstStyle/>
          <a:p>
            <a:r>
              <a:rPr lang="en-US" dirty="0" smtClean="0"/>
              <a:t>A Framework</a:t>
            </a:r>
          </a:p>
          <a:p>
            <a:r>
              <a:rPr lang="en-US" dirty="0" smtClean="0"/>
              <a:t>Data as a signal</a:t>
            </a:r>
          </a:p>
          <a:p>
            <a:r>
              <a:rPr lang="en-US" dirty="0" smtClean="0"/>
              <a:t>Means, variances, and windows in time</a:t>
            </a:r>
          </a:p>
          <a:p>
            <a:r>
              <a:rPr lang="en-US" dirty="0" smtClean="0"/>
              <a:t>Linear Time Invariant System Overview (LTI)</a:t>
            </a:r>
          </a:p>
          <a:p>
            <a:r>
              <a:rPr lang="en-US" dirty="0" smtClean="0"/>
              <a:t>Convolution</a:t>
            </a:r>
          </a:p>
          <a:p>
            <a:r>
              <a:rPr lang="en-US" dirty="0" smtClean="0"/>
              <a:t>Filter Examples: Finite Impulse Response, Infinite Impulse Response</a:t>
            </a:r>
          </a:p>
          <a:p>
            <a:r>
              <a:rPr lang="en-US" dirty="0" smtClean="0"/>
              <a:t>Putting it together with a framework and prediction example</a:t>
            </a:r>
            <a:endParaRPr lang="en-US" dirty="0"/>
          </a:p>
        </p:txBody>
      </p:sp>
    </p:spTree>
    <p:extLst>
      <p:ext uri="{BB962C8B-B14F-4D97-AF65-F5344CB8AC3E}">
        <p14:creationId xmlns:p14="http://schemas.microsoft.com/office/powerpoint/2010/main" val="22312524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Another Convolution, different impulse response</a:t>
            </a:r>
            <a:endParaRPr lang="en-US" dirty="0"/>
          </a:p>
        </p:txBody>
      </p:sp>
      <p:sp>
        <p:nvSpPr>
          <p:cNvPr id="3" name="Content Placeholder 2"/>
          <p:cNvSpPr>
            <a:spLocks noGrp="1"/>
          </p:cNvSpPr>
          <p:nvPr>
            <p:ph idx="1"/>
          </p:nvPr>
        </p:nvSpPr>
        <p:spPr>
          <a:xfrm>
            <a:off x="457200" y="1932603"/>
            <a:ext cx="5064038" cy="3757567"/>
          </a:xfrm>
        </p:spPr>
        <p:txBody>
          <a:bodyPr>
            <a:normAutofit lnSpcReduction="10000"/>
          </a:bodyPr>
          <a:lstStyle/>
          <a:p>
            <a:r>
              <a:rPr lang="en-US" dirty="0" smtClean="0"/>
              <a:t>x[[n] = 1	2	3	2	4	0  	0	0 …</a:t>
            </a:r>
          </a:p>
          <a:p>
            <a:endParaRPr lang="en-US" dirty="0"/>
          </a:p>
          <a:p>
            <a:r>
              <a:rPr lang="en-US" dirty="0" smtClean="0"/>
              <a:t>h[n]  = 3	2	1</a:t>
            </a:r>
          </a:p>
          <a:p>
            <a:endParaRPr lang="en-US" dirty="0"/>
          </a:p>
          <a:p>
            <a:r>
              <a:rPr lang="en-US" dirty="0" smtClean="0"/>
              <a:t>y[n] = 3	2	1</a:t>
            </a:r>
          </a:p>
          <a:p>
            <a:pPr marL="0" indent="0">
              <a:buNone/>
            </a:pPr>
            <a:r>
              <a:rPr lang="en-US" dirty="0"/>
              <a:t>	</a:t>
            </a:r>
            <a:r>
              <a:rPr lang="en-US" dirty="0" smtClean="0"/>
              <a:t>		6	4	1</a:t>
            </a:r>
          </a:p>
          <a:p>
            <a:pPr marL="0" indent="0">
              <a:buNone/>
            </a:pPr>
            <a:r>
              <a:rPr lang="en-US" dirty="0"/>
              <a:t>	</a:t>
            </a:r>
            <a:r>
              <a:rPr lang="en-US" dirty="0" smtClean="0"/>
              <a:t>			9	6	1</a:t>
            </a:r>
          </a:p>
          <a:p>
            <a:pPr marL="0" indent="0">
              <a:buNone/>
            </a:pPr>
            <a:r>
              <a:rPr lang="en-US" dirty="0"/>
              <a:t>	</a:t>
            </a:r>
            <a:r>
              <a:rPr lang="en-US" dirty="0" smtClean="0"/>
              <a:t>				6	4	1</a:t>
            </a:r>
          </a:p>
          <a:p>
            <a:pPr marL="0" indent="0">
              <a:buNone/>
            </a:pPr>
            <a:r>
              <a:rPr lang="en-US" dirty="0"/>
              <a:t>	</a:t>
            </a:r>
            <a:r>
              <a:rPr lang="en-US" dirty="0" smtClean="0"/>
              <a:t>					12	8	4</a:t>
            </a:r>
            <a:endParaRPr lang="en-US" dirty="0"/>
          </a:p>
          <a:p>
            <a:pPr marL="0" indent="0">
              <a:buNone/>
            </a:pPr>
            <a:r>
              <a:rPr lang="en-US" dirty="0" smtClean="0"/>
              <a:t>	---------------------------------------------</a:t>
            </a:r>
          </a:p>
          <a:p>
            <a:pPr marL="0" indent="0">
              <a:buNone/>
            </a:pPr>
            <a:r>
              <a:rPr lang="en-US" dirty="0" smtClean="0"/>
              <a:t>	y[n] =3	8	14	13	17	9	4 … </a:t>
            </a:r>
          </a:p>
        </p:txBody>
      </p:sp>
      <p:pic>
        <p:nvPicPr>
          <p:cNvPr id="4" name="Picture 3" descr="url.png"/>
          <p:cNvPicPr>
            <a:picLocks noChangeAspect="1"/>
          </p:cNvPicPr>
          <p:nvPr/>
        </p:nvPicPr>
        <p:blipFill rotWithShape="1">
          <a:blip r:embed="rId2">
            <a:extLst>
              <a:ext uri="{28A0092B-C50C-407E-A947-70E740481C1C}">
                <a14:useLocalDpi xmlns:a14="http://schemas.microsoft.com/office/drawing/2010/main" val="0"/>
              </a:ext>
            </a:extLst>
          </a:blip>
          <a:srcRect l="47711"/>
          <a:stretch/>
        </p:blipFill>
        <p:spPr>
          <a:xfrm>
            <a:off x="2249153" y="1080969"/>
            <a:ext cx="2194714" cy="798711"/>
          </a:xfrm>
          <a:prstGeom prst="rect">
            <a:avLst/>
          </a:prstGeom>
        </p:spPr>
      </p:pic>
      <p:cxnSp>
        <p:nvCxnSpPr>
          <p:cNvPr id="6" name="Straight Arrow Connector 5"/>
          <p:cNvCxnSpPr/>
          <p:nvPr/>
        </p:nvCxnSpPr>
        <p:spPr>
          <a:xfrm flipH="1">
            <a:off x="4542412" y="3369462"/>
            <a:ext cx="6703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6244469" y="3202437"/>
            <a:ext cx="1167169" cy="369332"/>
          </a:xfrm>
          <a:prstGeom prst="rect">
            <a:avLst/>
          </a:prstGeom>
          <a:noFill/>
        </p:spPr>
        <p:txBody>
          <a:bodyPr wrap="none" rtlCol="0">
            <a:spAutoFit/>
          </a:bodyPr>
          <a:lstStyle/>
          <a:p>
            <a:r>
              <a:rPr lang="en-US" dirty="0" smtClean="0"/>
              <a:t>h[n-0] x[0]</a:t>
            </a:r>
            <a:endParaRPr lang="en-US" dirty="0"/>
          </a:p>
        </p:txBody>
      </p:sp>
      <p:sp>
        <p:nvSpPr>
          <p:cNvPr id="8" name="TextBox 7"/>
          <p:cNvSpPr txBox="1"/>
          <p:nvPr/>
        </p:nvSpPr>
        <p:spPr>
          <a:xfrm>
            <a:off x="6238109" y="3571769"/>
            <a:ext cx="1167169" cy="369332"/>
          </a:xfrm>
          <a:prstGeom prst="rect">
            <a:avLst/>
          </a:prstGeom>
          <a:noFill/>
        </p:spPr>
        <p:txBody>
          <a:bodyPr wrap="none" rtlCol="0">
            <a:spAutoFit/>
          </a:bodyPr>
          <a:lstStyle/>
          <a:p>
            <a:r>
              <a:rPr lang="en-US" dirty="0" smtClean="0"/>
              <a:t>h[n-1] x[1]</a:t>
            </a:r>
            <a:endParaRPr lang="en-US" dirty="0"/>
          </a:p>
        </p:txBody>
      </p:sp>
      <p:cxnSp>
        <p:nvCxnSpPr>
          <p:cNvPr id="9" name="Straight Arrow Connector 8"/>
          <p:cNvCxnSpPr/>
          <p:nvPr/>
        </p:nvCxnSpPr>
        <p:spPr>
          <a:xfrm flipH="1">
            <a:off x="4606612" y="3698272"/>
            <a:ext cx="6703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6249389" y="3935861"/>
            <a:ext cx="1167169" cy="369332"/>
          </a:xfrm>
          <a:prstGeom prst="rect">
            <a:avLst/>
          </a:prstGeom>
          <a:noFill/>
        </p:spPr>
        <p:txBody>
          <a:bodyPr wrap="none" rtlCol="0">
            <a:spAutoFit/>
          </a:bodyPr>
          <a:lstStyle/>
          <a:p>
            <a:r>
              <a:rPr lang="en-US" dirty="0" smtClean="0"/>
              <a:t>h[n-2] x[2]</a:t>
            </a:r>
            <a:endParaRPr lang="en-US" dirty="0"/>
          </a:p>
        </p:txBody>
      </p:sp>
      <p:cxnSp>
        <p:nvCxnSpPr>
          <p:cNvPr id="11" name="Straight Arrow Connector 10"/>
          <p:cNvCxnSpPr/>
          <p:nvPr/>
        </p:nvCxnSpPr>
        <p:spPr>
          <a:xfrm flipH="1">
            <a:off x="4617892" y="4062364"/>
            <a:ext cx="6703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6229467" y="4292452"/>
            <a:ext cx="1167169" cy="369332"/>
          </a:xfrm>
          <a:prstGeom prst="rect">
            <a:avLst/>
          </a:prstGeom>
          <a:noFill/>
        </p:spPr>
        <p:txBody>
          <a:bodyPr wrap="none" rtlCol="0">
            <a:spAutoFit/>
          </a:bodyPr>
          <a:lstStyle/>
          <a:p>
            <a:r>
              <a:rPr lang="en-US" dirty="0" smtClean="0"/>
              <a:t>h[n-3] x[1]</a:t>
            </a:r>
            <a:endParaRPr lang="en-US" dirty="0"/>
          </a:p>
        </p:txBody>
      </p:sp>
      <p:cxnSp>
        <p:nvCxnSpPr>
          <p:cNvPr id="13" name="Straight Arrow Connector 12"/>
          <p:cNvCxnSpPr/>
          <p:nvPr/>
        </p:nvCxnSpPr>
        <p:spPr>
          <a:xfrm flipH="1">
            <a:off x="4668530" y="4454237"/>
            <a:ext cx="6703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6249389" y="4606219"/>
            <a:ext cx="1167169" cy="369332"/>
          </a:xfrm>
          <a:prstGeom prst="rect">
            <a:avLst/>
          </a:prstGeom>
          <a:noFill/>
        </p:spPr>
        <p:txBody>
          <a:bodyPr wrap="none" rtlCol="0">
            <a:spAutoFit/>
          </a:bodyPr>
          <a:lstStyle/>
          <a:p>
            <a:r>
              <a:rPr lang="en-US" dirty="0" smtClean="0"/>
              <a:t>h[n-1] x[1]</a:t>
            </a:r>
            <a:endParaRPr lang="en-US" dirty="0"/>
          </a:p>
        </p:txBody>
      </p:sp>
      <p:cxnSp>
        <p:nvCxnSpPr>
          <p:cNvPr id="15" name="Straight Arrow Connector 14"/>
          <p:cNvCxnSpPr/>
          <p:nvPr/>
        </p:nvCxnSpPr>
        <p:spPr>
          <a:xfrm flipH="1">
            <a:off x="4723732" y="4803286"/>
            <a:ext cx="6703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582113" y="1270164"/>
            <a:ext cx="1737600" cy="369332"/>
          </a:xfrm>
          <a:prstGeom prst="rect">
            <a:avLst/>
          </a:prstGeom>
          <a:noFill/>
        </p:spPr>
        <p:txBody>
          <a:bodyPr wrap="none" rtlCol="0">
            <a:spAutoFit/>
          </a:bodyPr>
          <a:lstStyle/>
          <a:p>
            <a:r>
              <a:rPr lang="en-US" dirty="0" smtClean="0"/>
              <a:t>y[n] = x[n] * h[n]</a:t>
            </a:r>
            <a:endParaRPr lang="en-US" dirty="0"/>
          </a:p>
        </p:txBody>
      </p:sp>
      <p:sp>
        <p:nvSpPr>
          <p:cNvPr id="17" name="TextBox 16"/>
          <p:cNvSpPr txBox="1"/>
          <p:nvPr/>
        </p:nvSpPr>
        <p:spPr>
          <a:xfrm>
            <a:off x="4847212" y="5521682"/>
            <a:ext cx="4470513" cy="646331"/>
          </a:xfrm>
          <a:prstGeom prst="rect">
            <a:avLst/>
          </a:prstGeom>
          <a:noFill/>
        </p:spPr>
        <p:txBody>
          <a:bodyPr wrap="square" rtlCol="0">
            <a:spAutoFit/>
          </a:bodyPr>
          <a:lstStyle/>
          <a:p>
            <a:r>
              <a:rPr lang="en-US" dirty="0" smtClean="0"/>
              <a:t>This is called filtering the data with an FIR filter with impulse response h[n] = 3 2 1</a:t>
            </a:r>
            <a:endParaRPr lang="en-US" dirty="0"/>
          </a:p>
        </p:txBody>
      </p:sp>
    </p:spTree>
    <p:extLst>
      <p:ext uri="{BB962C8B-B14F-4D97-AF65-F5344CB8AC3E}">
        <p14:creationId xmlns:p14="http://schemas.microsoft.com/office/powerpoint/2010/main" val="44133250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Example of Convolution</a:t>
            </a:r>
            <a:endParaRPr lang="en-US" dirty="0"/>
          </a:p>
        </p:txBody>
      </p:sp>
      <p:sp>
        <p:nvSpPr>
          <p:cNvPr id="3" name="Content Placeholder 2"/>
          <p:cNvSpPr>
            <a:spLocks noGrp="1"/>
          </p:cNvSpPr>
          <p:nvPr>
            <p:ph idx="1"/>
          </p:nvPr>
        </p:nvSpPr>
        <p:spPr>
          <a:xfrm>
            <a:off x="582110" y="1270070"/>
            <a:ext cx="8104689" cy="1411386"/>
          </a:xfrm>
        </p:spPr>
        <p:txBody>
          <a:bodyPr>
            <a:normAutofit/>
          </a:bodyPr>
          <a:lstStyle/>
          <a:p>
            <a:pPr marL="0" indent="0">
              <a:buNone/>
            </a:pPr>
            <a:r>
              <a:rPr lang="pl-PL" dirty="0"/>
              <a:t>&gt;&gt;&gt; </a:t>
            </a:r>
            <a:r>
              <a:rPr lang="pl-PL" dirty="0" err="1"/>
              <a:t>np.convolve</a:t>
            </a:r>
            <a:r>
              <a:rPr lang="pl-PL" dirty="0"/>
              <a:t>([1, 2, 3], [0, 1, 0.5])</a:t>
            </a:r>
          </a:p>
          <a:p>
            <a:pPr marL="0" indent="0">
              <a:buNone/>
            </a:pPr>
            <a:r>
              <a:rPr lang="pl-PL" dirty="0" err="1"/>
              <a:t>array</a:t>
            </a:r>
            <a:r>
              <a:rPr lang="pl-PL" dirty="0"/>
              <a:t>([ 0. ,  1. ,  2.5,  4. ,  1.5]</a:t>
            </a:r>
            <a:r>
              <a:rPr lang="pl-PL" dirty="0" smtClean="0"/>
              <a:t>)</a:t>
            </a:r>
          </a:p>
          <a:p>
            <a:pPr marL="0" indent="0">
              <a:buNone/>
            </a:pPr>
            <a:endParaRPr lang="pl-PL" dirty="0" smtClean="0"/>
          </a:p>
        </p:txBody>
      </p:sp>
      <p:sp>
        <p:nvSpPr>
          <p:cNvPr id="5" name="Content Placeholder 2"/>
          <p:cNvSpPr txBox="1">
            <a:spLocks/>
          </p:cNvSpPr>
          <p:nvPr/>
        </p:nvSpPr>
        <p:spPr>
          <a:xfrm>
            <a:off x="457199" y="3422384"/>
            <a:ext cx="8229600" cy="2416839"/>
          </a:xfrm>
          <a:prstGeom prst="rect">
            <a:avLst/>
          </a:prstGeom>
          <a:solidFill>
            <a:schemeClr val="dk1">
              <a:alpha val="71000"/>
            </a:schemeClr>
          </a:solidFill>
        </p:spPr>
        <p:style>
          <a:lnRef idx="2">
            <a:schemeClr val="dk1">
              <a:shade val="50000"/>
            </a:schemeClr>
          </a:lnRef>
          <a:fillRef idx="1">
            <a:schemeClr val="dk1"/>
          </a:fillRef>
          <a:effectRef idx="0">
            <a:schemeClr val="dk1"/>
          </a:effectRef>
          <a:fontRef idx="minor">
            <a:schemeClr val="lt1"/>
          </a:fontRef>
        </p:style>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1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pl-PL" dirty="0" err="1" smtClean="0">
                <a:solidFill>
                  <a:schemeClr val="bg1"/>
                </a:solidFill>
              </a:rPr>
              <a:t>numpy.convolve</a:t>
            </a:r>
            <a:r>
              <a:rPr lang="pl-PL" dirty="0" smtClean="0">
                <a:solidFill>
                  <a:schemeClr val="bg1"/>
                </a:solidFill>
              </a:rPr>
              <a:t>(a, v, </a:t>
            </a:r>
            <a:r>
              <a:rPr lang="pl-PL" dirty="0" err="1" smtClean="0">
                <a:solidFill>
                  <a:schemeClr val="bg1"/>
                </a:solidFill>
              </a:rPr>
              <a:t>mode</a:t>
            </a:r>
            <a:r>
              <a:rPr lang="pl-PL" dirty="0" smtClean="0">
                <a:solidFill>
                  <a:schemeClr val="bg1"/>
                </a:solidFill>
              </a:rPr>
              <a:t>='</a:t>
            </a:r>
            <a:r>
              <a:rPr lang="pl-PL" dirty="0" err="1" smtClean="0">
                <a:solidFill>
                  <a:schemeClr val="bg1"/>
                </a:solidFill>
              </a:rPr>
              <a:t>full</a:t>
            </a:r>
            <a:r>
              <a:rPr lang="pl-PL" dirty="0" smtClean="0">
                <a:solidFill>
                  <a:schemeClr val="bg1"/>
                </a:solidFill>
              </a:rPr>
              <a:t>')[</a:t>
            </a:r>
            <a:r>
              <a:rPr lang="pl-PL" dirty="0" err="1" smtClean="0">
                <a:solidFill>
                  <a:schemeClr val="bg1"/>
                </a:solidFill>
              </a:rPr>
              <a:t>source</a:t>
            </a:r>
            <a:r>
              <a:rPr lang="pl-PL" dirty="0" smtClean="0">
                <a:solidFill>
                  <a:schemeClr val="bg1"/>
                </a:solidFill>
              </a:rPr>
              <a:t>]</a:t>
            </a:r>
          </a:p>
          <a:p>
            <a:r>
              <a:rPr lang="pl-PL" dirty="0" err="1" smtClean="0">
                <a:solidFill>
                  <a:schemeClr val="bg1"/>
                </a:solidFill>
              </a:rPr>
              <a:t>Returns</a:t>
            </a:r>
            <a:r>
              <a:rPr lang="pl-PL" dirty="0" smtClean="0">
                <a:solidFill>
                  <a:schemeClr val="bg1"/>
                </a:solidFill>
              </a:rPr>
              <a:t> the </a:t>
            </a:r>
            <a:r>
              <a:rPr lang="pl-PL" dirty="0" err="1" smtClean="0">
                <a:solidFill>
                  <a:schemeClr val="bg1"/>
                </a:solidFill>
              </a:rPr>
              <a:t>discrete</a:t>
            </a:r>
            <a:r>
              <a:rPr lang="pl-PL" dirty="0" smtClean="0">
                <a:solidFill>
                  <a:schemeClr val="bg1"/>
                </a:solidFill>
              </a:rPr>
              <a:t>, </a:t>
            </a:r>
            <a:r>
              <a:rPr lang="pl-PL" dirty="0" err="1" smtClean="0">
                <a:solidFill>
                  <a:schemeClr val="bg1"/>
                </a:solidFill>
              </a:rPr>
              <a:t>linear</a:t>
            </a:r>
            <a:r>
              <a:rPr lang="pl-PL" dirty="0" smtClean="0">
                <a:solidFill>
                  <a:schemeClr val="bg1"/>
                </a:solidFill>
              </a:rPr>
              <a:t> </a:t>
            </a:r>
            <a:r>
              <a:rPr lang="pl-PL" dirty="0" err="1" smtClean="0">
                <a:solidFill>
                  <a:schemeClr val="bg1"/>
                </a:solidFill>
              </a:rPr>
              <a:t>convolution</a:t>
            </a:r>
            <a:r>
              <a:rPr lang="pl-PL" dirty="0" smtClean="0">
                <a:solidFill>
                  <a:schemeClr val="bg1"/>
                </a:solidFill>
              </a:rPr>
              <a:t> of </a:t>
            </a:r>
            <a:r>
              <a:rPr lang="pl-PL" dirty="0" err="1" smtClean="0">
                <a:solidFill>
                  <a:schemeClr val="bg1"/>
                </a:solidFill>
              </a:rPr>
              <a:t>two</a:t>
            </a:r>
            <a:r>
              <a:rPr lang="pl-PL" dirty="0" smtClean="0">
                <a:solidFill>
                  <a:schemeClr val="bg1"/>
                </a:solidFill>
              </a:rPr>
              <a:t> one-</a:t>
            </a:r>
            <a:r>
              <a:rPr lang="pl-PL" dirty="0" err="1" smtClean="0">
                <a:solidFill>
                  <a:schemeClr val="bg1"/>
                </a:solidFill>
              </a:rPr>
              <a:t>dimensional</a:t>
            </a:r>
            <a:r>
              <a:rPr lang="pl-PL" dirty="0" smtClean="0">
                <a:solidFill>
                  <a:schemeClr val="bg1"/>
                </a:solidFill>
              </a:rPr>
              <a:t> </a:t>
            </a:r>
            <a:r>
              <a:rPr lang="pl-PL" dirty="0" err="1" smtClean="0">
                <a:solidFill>
                  <a:schemeClr val="bg1"/>
                </a:solidFill>
              </a:rPr>
              <a:t>sequences</a:t>
            </a:r>
            <a:r>
              <a:rPr lang="pl-PL" dirty="0" smtClean="0">
                <a:solidFill>
                  <a:schemeClr val="bg1"/>
                </a:solidFill>
              </a:rPr>
              <a:t>.</a:t>
            </a:r>
          </a:p>
          <a:p>
            <a:endParaRPr lang="pl-PL" dirty="0" smtClean="0">
              <a:solidFill>
                <a:schemeClr val="bg1"/>
              </a:solidFill>
            </a:endParaRPr>
          </a:p>
          <a:p>
            <a:r>
              <a:rPr lang="pl-PL" dirty="0" smtClean="0">
                <a:solidFill>
                  <a:schemeClr val="bg1"/>
                </a:solidFill>
              </a:rPr>
              <a:t>The </a:t>
            </a:r>
            <a:r>
              <a:rPr lang="pl-PL" dirty="0" err="1" smtClean="0">
                <a:solidFill>
                  <a:schemeClr val="bg1"/>
                </a:solidFill>
              </a:rPr>
              <a:t>convolution</a:t>
            </a:r>
            <a:r>
              <a:rPr lang="pl-PL" dirty="0" smtClean="0">
                <a:solidFill>
                  <a:schemeClr val="bg1"/>
                </a:solidFill>
              </a:rPr>
              <a:t> operator </a:t>
            </a:r>
            <a:r>
              <a:rPr lang="pl-PL" dirty="0" err="1" smtClean="0">
                <a:solidFill>
                  <a:schemeClr val="bg1"/>
                </a:solidFill>
              </a:rPr>
              <a:t>is</a:t>
            </a:r>
            <a:r>
              <a:rPr lang="pl-PL" dirty="0" smtClean="0">
                <a:solidFill>
                  <a:schemeClr val="bg1"/>
                </a:solidFill>
              </a:rPr>
              <a:t> </a:t>
            </a:r>
            <a:r>
              <a:rPr lang="pl-PL" dirty="0" err="1" smtClean="0">
                <a:solidFill>
                  <a:schemeClr val="bg1"/>
                </a:solidFill>
              </a:rPr>
              <a:t>often</a:t>
            </a:r>
            <a:r>
              <a:rPr lang="pl-PL" dirty="0" smtClean="0">
                <a:solidFill>
                  <a:schemeClr val="bg1"/>
                </a:solidFill>
              </a:rPr>
              <a:t> </a:t>
            </a:r>
            <a:r>
              <a:rPr lang="pl-PL" dirty="0" err="1" smtClean="0">
                <a:solidFill>
                  <a:schemeClr val="bg1"/>
                </a:solidFill>
              </a:rPr>
              <a:t>seen</a:t>
            </a:r>
            <a:r>
              <a:rPr lang="pl-PL" dirty="0" smtClean="0">
                <a:solidFill>
                  <a:schemeClr val="bg1"/>
                </a:solidFill>
              </a:rPr>
              <a:t> in </a:t>
            </a:r>
            <a:r>
              <a:rPr lang="pl-PL" dirty="0" err="1" smtClean="0">
                <a:solidFill>
                  <a:schemeClr val="bg1"/>
                </a:solidFill>
              </a:rPr>
              <a:t>signal</a:t>
            </a:r>
            <a:r>
              <a:rPr lang="pl-PL" dirty="0" smtClean="0">
                <a:solidFill>
                  <a:schemeClr val="bg1"/>
                </a:solidFill>
              </a:rPr>
              <a:t> </a:t>
            </a:r>
            <a:r>
              <a:rPr lang="pl-PL" dirty="0" err="1" smtClean="0">
                <a:solidFill>
                  <a:schemeClr val="bg1"/>
                </a:solidFill>
              </a:rPr>
              <a:t>processing</a:t>
            </a:r>
            <a:r>
              <a:rPr lang="pl-PL" dirty="0" smtClean="0">
                <a:solidFill>
                  <a:schemeClr val="bg1"/>
                </a:solidFill>
              </a:rPr>
              <a:t>, </a:t>
            </a:r>
            <a:r>
              <a:rPr lang="pl-PL" dirty="0" err="1" smtClean="0">
                <a:solidFill>
                  <a:schemeClr val="bg1"/>
                </a:solidFill>
              </a:rPr>
              <a:t>where</a:t>
            </a:r>
            <a:r>
              <a:rPr lang="pl-PL" dirty="0" smtClean="0">
                <a:solidFill>
                  <a:schemeClr val="bg1"/>
                </a:solidFill>
              </a:rPr>
              <a:t> </a:t>
            </a:r>
            <a:r>
              <a:rPr lang="pl-PL" dirty="0" err="1" smtClean="0">
                <a:solidFill>
                  <a:schemeClr val="bg1"/>
                </a:solidFill>
              </a:rPr>
              <a:t>it</a:t>
            </a:r>
            <a:r>
              <a:rPr lang="pl-PL" dirty="0" smtClean="0">
                <a:solidFill>
                  <a:schemeClr val="bg1"/>
                </a:solidFill>
              </a:rPr>
              <a:t> </a:t>
            </a:r>
            <a:r>
              <a:rPr lang="pl-PL" dirty="0" err="1" smtClean="0">
                <a:solidFill>
                  <a:schemeClr val="bg1"/>
                </a:solidFill>
              </a:rPr>
              <a:t>models</a:t>
            </a:r>
            <a:r>
              <a:rPr lang="pl-PL" dirty="0" smtClean="0">
                <a:solidFill>
                  <a:schemeClr val="bg1"/>
                </a:solidFill>
              </a:rPr>
              <a:t> the </a:t>
            </a:r>
            <a:r>
              <a:rPr lang="pl-PL" dirty="0" err="1" smtClean="0">
                <a:solidFill>
                  <a:schemeClr val="bg1"/>
                </a:solidFill>
              </a:rPr>
              <a:t>effect</a:t>
            </a:r>
            <a:r>
              <a:rPr lang="pl-PL" dirty="0" smtClean="0">
                <a:solidFill>
                  <a:schemeClr val="bg1"/>
                </a:solidFill>
              </a:rPr>
              <a:t> of a </a:t>
            </a:r>
            <a:r>
              <a:rPr lang="pl-PL" dirty="0" err="1" smtClean="0">
                <a:solidFill>
                  <a:schemeClr val="bg1"/>
                </a:solidFill>
              </a:rPr>
              <a:t>linear</a:t>
            </a:r>
            <a:r>
              <a:rPr lang="pl-PL" dirty="0" smtClean="0">
                <a:solidFill>
                  <a:schemeClr val="bg1"/>
                </a:solidFill>
              </a:rPr>
              <a:t> </a:t>
            </a:r>
            <a:r>
              <a:rPr lang="pl-PL" dirty="0" err="1" smtClean="0">
                <a:solidFill>
                  <a:schemeClr val="bg1"/>
                </a:solidFill>
              </a:rPr>
              <a:t>time-invariant</a:t>
            </a:r>
            <a:r>
              <a:rPr lang="pl-PL" dirty="0" smtClean="0">
                <a:solidFill>
                  <a:schemeClr val="bg1"/>
                </a:solidFill>
              </a:rPr>
              <a:t> system on a </a:t>
            </a:r>
            <a:r>
              <a:rPr lang="pl-PL" dirty="0" err="1" smtClean="0">
                <a:solidFill>
                  <a:schemeClr val="bg1"/>
                </a:solidFill>
              </a:rPr>
              <a:t>signal</a:t>
            </a:r>
            <a:r>
              <a:rPr lang="pl-PL" dirty="0" smtClean="0">
                <a:solidFill>
                  <a:schemeClr val="bg1"/>
                </a:solidFill>
              </a:rPr>
              <a:t> [R17]. In </a:t>
            </a:r>
            <a:r>
              <a:rPr lang="pl-PL" dirty="0" err="1" smtClean="0">
                <a:solidFill>
                  <a:schemeClr val="bg1"/>
                </a:solidFill>
              </a:rPr>
              <a:t>probability</a:t>
            </a:r>
            <a:r>
              <a:rPr lang="pl-PL" dirty="0" smtClean="0">
                <a:solidFill>
                  <a:schemeClr val="bg1"/>
                </a:solidFill>
              </a:rPr>
              <a:t> </a:t>
            </a:r>
            <a:r>
              <a:rPr lang="pl-PL" dirty="0" err="1" smtClean="0">
                <a:solidFill>
                  <a:schemeClr val="bg1"/>
                </a:solidFill>
              </a:rPr>
              <a:t>theory</a:t>
            </a:r>
            <a:r>
              <a:rPr lang="pl-PL" dirty="0" smtClean="0">
                <a:solidFill>
                  <a:schemeClr val="bg1"/>
                </a:solidFill>
              </a:rPr>
              <a:t>, the sum of </a:t>
            </a:r>
            <a:r>
              <a:rPr lang="pl-PL" dirty="0" err="1" smtClean="0">
                <a:solidFill>
                  <a:schemeClr val="bg1"/>
                </a:solidFill>
              </a:rPr>
              <a:t>two</a:t>
            </a:r>
            <a:r>
              <a:rPr lang="pl-PL" dirty="0" smtClean="0">
                <a:solidFill>
                  <a:schemeClr val="bg1"/>
                </a:solidFill>
              </a:rPr>
              <a:t> independent </a:t>
            </a:r>
            <a:r>
              <a:rPr lang="pl-PL" dirty="0" err="1" smtClean="0">
                <a:solidFill>
                  <a:schemeClr val="bg1"/>
                </a:solidFill>
              </a:rPr>
              <a:t>random</a:t>
            </a:r>
            <a:r>
              <a:rPr lang="pl-PL" dirty="0" smtClean="0">
                <a:solidFill>
                  <a:schemeClr val="bg1"/>
                </a:solidFill>
              </a:rPr>
              <a:t> </a:t>
            </a:r>
            <a:r>
              <a:rPr lang="pl-PL" dirty="0" err="1" smtClean="0">
                <a:solidFill>
                  <a:schemeClr val="bg1"/>
                </a:solidFill>
              </a:rPr>
              <a:t>variables</a:t>
            </a:r>
            <a:r>
              <a:rPr lang="pl-PL" dirty="0" smtClean="0">
                <a:solidFill>
                  <a:schemeClr val="bg1"/>
                </a:solidFill>
              </a:rPr>
              <a:t> </a:t>
            </a:r>
            <a:r>
              <a:rPr lang="pl-PL" dirty="0" err="1" smtClean="0">
                <a:solidFill>
                  <a:schemeClr val="bg1"/>
                </a:solidFill>
              </a:rPr>
              <a:t>is</a:t>
            </a:r>
            <a:r>
              <a:rPr lang="pl-PL" dirty="0" smtClean="0">
                <a:solidFill>
                  <a:schemeClr val="bg1"/>
                </a:solidFill>
              </a:rPr>
              <a:t> </a:t>
            </a:r>
            <a:r>
              <a:rPr lang="pl-PL" dirty="0" err="1" smtClean="0">
                <a:solidFill>
                  <a:schemeClr val="bg1"/>
                </a:solidFill>
              </a:rPr>
              <a:t>distributed</a:t>
            </a:r>
            <a:r>
              <a:rPr lang="pl-PL" dirty="0" smtClean="0">
                <a:solidFill>
                  <a:schemeClr val="bg1"/>
                </a:solidFill>
              </a:rPr>
              <a:t> </a:t>
            </a:r>
            <a:r>
              <a:rPr lang="pl-PL" dirty="0" err="1" smtClean="0">
                <a:solidFill>
                  <a:schemeClr val="bg1"/>
                </a:solidFill>
              </a:rPr>
              <a:t>according</a:t>
            </a:r>
            <a:r>
              <a:rPr lang="pl-PL" dirty="0" smtClean="0">
                <a:solidFill>
                  <a:schemeClr val="bg1"/>
                </a:solidFill>
              </a:rPr>
              <a:t> to the </a:t>
            </a:r>
            <a:r>
              <a:rPr lang="pl-PL" dirty="0" err="1" smtClean="0">
                <a:solidFill>
                  <a:schemeClr val="bg1"/>
                </a:solidFill>
              </a:rPr>
              <a:t>convolution</a:t>
            </a:r>
            <a:r>
              <a:rPr lang="pl-PL" dirty="0" smtClean="0">
                <a:solidFill>
                  <a:schemeClr val="bg1"/>
                </a:solidFill>
              </a:rPr>
              <a:t> of </a:t>
            </a:r>
            <a:r>
              <a:rPr lang="pl-PL" dirty="0" err="1" smtClean="0">
                <a:solidFill>
                  <a:schemeClr val="bg1"/>
                </a:solidFill>
              </a:rPr>
              <a:t>their</a:t>
            </a:r>
            <a:r>
              <a:rPr lang="pl-PL" dirty="0" smtClean="0">
                <a:solidFill>
                  <a:schemeClr val="bg1"/>
                </a:solidFill>
              </a:rPr>
              <a:t> </a:t>
            </a:r>
            <a:r>
              <a:rPr lang="pl-PL" dirty="0" err="1" smtClean="0">
                <a:solidFill>
                  <a:schemeClr val="bg1"/>
                </a:solidFill>
              </a:rPr>
              <a:t>individual</a:t>
            </a:r>
            <a:r>
              <a:rPr lang="pl-PL" dirty="0" smtClean="0">
                <a:solidFill>
                  <a:schemeClr val="bg1"/>
                </a:solidFill>
              </a:rPr>
              <a:t> </a:t>
            </a:r>
            <a:r>
              <a:rPr lang="pl-PL" dirty="0" err="1" smtClean="0">
                <a:solidFill>
                  <a:schemeClr val="bg1"/>
                </a:solidFill>
              </a:rPr>
              <a:t>distributions</a:t>
            </a:r>
            <a:r>
              <a:rPr lang="pl-PL" dirty="0" smtClean="0">
                <a:solidFill>
                  <a:schemeClr val="bg1"/>
                </a:solidFill>
              </a:rPr>
              <a:t>.</a:t>
            </a:r>
            <a:endParaRPr lang="en-US" dirty="0">
              <a:solidFill>
                <a:schemeClr val="bg1"/>
              </a:solidFill>
            </a:endParaRPr>
          </a:p>
        </p:txBody>
      </p:sp>
    </p:spTree>
    <p:extLst>
      <p:ext uri="{BB962C8B-B14F-4D97-AF65-F5344CB8AC3E}">
        <p14:creationId xmlns:p14="http://schemas.microsoft.com/office/powerpoint/2010/main" val="384652121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Convolution: why we care</a:t>
            </a:r>
            <a:endParaRPr lang="en-US" dirty="0"/>
          </a:p>
        </p:txBody>
      </p:sp>
      <p:pic>
        <p:nvPicPr>
          <p:cNvPr id="5" name="Picture 4" descr="image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1588" y="943046"/>
            <a:ext cx="4127500" cy="1968500"/>
          </a:xfrm>
          <a:prstGeom prst="rect">
            <a:avLst/>
          </a:prstGeom>
        </p:spPr>
      </p:pic>
      <p:sp>
        <p:nvSpPr>
          <p:cNvPr id="6" name="TextBox 5"/>
          <p:cNvSpPr txBox="1"/>
          <p:nvPr/>
        </p:nvSpPr>
        <p:spPr>
          <a:xfrm>
            <a:off x="457200" y="2946828"/>
            <a:ext cx="3351624" cy="923330"/>
          </a:xfrm>
          <a:prstGeom prst="rect">
            <a:avLst/>
          </a:prstGeom>
          <a:noFill/>
        </p:spPr>
        <p:txBody>
          <a:bodyPr wrap="none" rtlCol="0">
            <a:spAutoFit/>
          </a:bodyPr>
          <a:lstStyle/>
          <a:p>
            <a:r>
              <a:rPr lang="en-US" dirty="0" smtClean="0"/>
              <a:t>Take Any Input Sequence x[n]</a:t>
            </a:r>
          </a:p>
          <a:p>
            <a:r>
              <a:rPr lang="en-US" dirty="0" smtClean="0"/>
              <a:t>Filter for what you want with h[n]</a:t>
            </a:r>
          </a:p>
          <a:p>
            <a:r>
              <a:rPr lang="en-US" dirty="0" smtClean="0"/>
              <a:t>Get result y[n]</a:t>
            </a:r>
          </a:p>
        </p:txBody>
      </p:sp>
      <p:sp>
        <p:nvSpPr>
          <p:cNvPr id="9" name="TextBox 8"/>
          <p:cNvSpPr txBox="1"/>
          <p:nvPr/>
        </p:nvSpPr>
        <p:spPr>
          <a:xfrm>
            <a:off x="599750" y="4092748"/>
            <a:ext cx="8087050" cy="1754327"/>
          </a:xfrm>
          <a:prstGeom prst="rect">
            <a:avLst/>
          </a:prstGeom>
          <a:noFill/>
        </p:spPr>
        <p:txBody>
          <a:bodyPr wrap="square" rtlCol="0">
            <a:spAutoFit/>
          </a:bodyPr>
          <a:lstStyle/>
          <a:p>
            <a:r>
              <a:rPr lang="en-US" b="1" dirty="0" smtClean="0"/>
              <a:t>h[n]	</a:t>
            </a:r>
            <a:r>
              <a:rPr lang="en-US" dirty="0" smtClean="0"/>
              <a:t>					</a:t>
            </a:r>
            <a:r>
              <a:rPr lang="en-US" b="1" dirty="0" smtClean="0"/>
              <a:t>Result</a:t>
            </a:r>
          </a:p>
          <a:p>
            <a:endParaRPr lang="en-US" dirty="0" smtClean="0"/>
          </a:p>
          <a:p>
            <a:r>
              <a:rPr lang="en-US" dirty="0" smtClean="0"/>
              <a:t>1/W,1/W,1/W,1/W			Low pass filter or moving average, with 1/W cutoff</a:t>
            </a:r>
          </a:p>
          <a:p>
            <a:r>
              <a:rPr lang="en-US" dirty="0" smtClean="0"/>
              <a:t>(a1,a2,…a10)				Any linear weighted sum</a:t>
            </a:r>
          </a:p>
          <a:p>
            <a:r>
              <a:rPr lang="en-US" dirty="0" smtClean="0"/>
              <a:t>1, -1						Differential</a:t>
            </a:r>
          </a:p>
          <a:p>
            <a:r>
              <a:rPr lang="en-US" dirty="0" smtClean="0"/>
              <a:t>Any sequence				Cross-correlation, allows you to look for similar pattern</a:t>
            </a:r>
            <a:endParaRPr lang="en-US" dirty="0"/>
          </a:p>
        </p:txBody>
      </p:sp>
      <p:sp>
        <p:nvSpPr>
          <p:cNvPr id="7" name="TextBox 6"/>
          <p:cNvSpPr txBox="1"/>
          <p:nvPr/>
        </p:nvSpPr>
        <p:spPr>
          <a:xfrm>
            <a:off x="6209088" y="2990766"/>
            <a:ext cx="2461131" cy="1384995"/>
          </a:xfrm>
          <a:prstGeom prst="rect">
            <a:avLst/>
          </a:prstGeom>
          <a:noFill/>
        </p:spPr>
        <p:txBody>
          <a:bodyPr wrap="none" rtlCol="0">
            <a:spAutoFit/>
          </a:bodyPr>
          <a:lstStyle/>
          <a:p>
            <a:r>
              <a:rPr lang="en-US" sz="2800" dirty="0"/>
              <a:t>F</a:t>
            </a:r>
            <a:r>
              <a:rPr lang="en-US" sz="2800" dirty="0" smtClean="0"/>
              <a:t>IR:</a:t>
            </a:r>
          </a:p>
          <a:p>
            <a:r>
              <a:rPr lang="en-US" sz="2800" dirty="0"/>
              <a:t>F</a:t>
            </a:r>
            <a:r>
              <a:rPr lang="en-US" sz="2800" dirty="0" smtClean="0"/>
              <a:t>inite Impulse </a:t>
            </a:r>
          </a:p>
          <a:p>
            <a:r>
              <a:rPr lang="en-US" sz="2800" dirty="0" smtClean="0"/>
              <a:t>Response Filter</a:t>
            </a:r>
            <a:endParaRPr lang="en-US" sz="2800" dirty="0"/>
          </a:p>
        </p:txBody>
      </p:sp>
    </p:spTree>
    <p:extLst>
      <p:ext uri="{BB962C8B-B14F-4D97-AF65-F5344CB8AC3E}">
        <p14:creationId xmlns:p14="http://schemas.microsoft.com/office/powerpoint/2010/main" val="384159999"/>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Properties of Convolution</a:t>
            </a:r>
            <a:endParaRPr lang="en-US" dirty="0"/>
          </a:p>
        </p:txBody>
      </p:sp>
      <p:pic>
        <p:nvPicPr>
          <p:cNvPr id="4" name="Picture 3" descr="E_7_6.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401" y="1547563"/>
            <a:ext cx="8953679" cy="1839540"/>
          </a:xfrm>
          <a:prstGeom prst="rect">
            <a:avLst/>
          </a:prstGeom>
        </p:spPr>
      </p:pic>
      <p:pic>
        <p:nvPicPr>
          <p:cNvPr id="5" name="Picture 4" descr="E_7_8.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321" y="3786377"/>
            <a:ext cx="8717747" cy="1417765"/>
          </a:xfrm>
          <a:prstGeom prst="rect">
            <a:avLst/>
          </a:prstGeom>
        </p:spPr>
      </p:pic>
    </p:spTree>
    <p:extLst>
      <p:ext uri="{BB962C8B-B14F-4D97-AF65-F5344CB8AC3E}">
        <p14:creationId xmlns:p14="http://schemas.microsoft.com/office/powerpoint/2010/main" val="40537308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Picture 5" descr="F_7_8.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975" y="1629970"/>
            <a:ext cx="7061200" cy="3962400"/>
          </a:xfrm>
          <a:prstGeom prst="rect">
            <a:avLst/>
          </a:prstGeom>
        </p:spPr>
      </p:pic>
    </p:spTree>
    <p:extLst>
      <p:ext uri="{BB962C8B-B14F-4D97-AF65-F5344CB8AC3E}">
        <p14:creationId xmlns:p14="http://schemas.microsoft.com/office/powerpoint/2010/main" val="103671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Picture 6" descr="F_7_9.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6415" y="943046"/>
            <a:ext cx="5437599" cy="4774477"/>
          </a:xfrm>
          <a:prstGeom prst="rect">
            <a:avLst/>
          </a:prstGeom>
        </p:spPr>
      </p:pic>
    </p:spTree>
    <p:extLst>
      <p:ext uri="{BB962C8B-B14F-4D97-AF65-F5344CB8AC3E}">
        <p14:creationId xmlns:p14="http://schemas.microsoft.com/office/powerpoint/2010/main" val="5263061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 name="Picture 7" descr="F_7_10.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5342" y="1109025"/>
            <a:ext cx="6578600" cy="4902200"/>
          </a:xfrm>
          <a:prstGeom prst="rect">
            <a:avLst/>
          </a:prstGeom>
        </p:spPr>
      </p:pic>
    </p:spTree>
    <p:extLst>
      <p:ext uri="{BB962C8B-B14F-4D97-AF65-F5344CB8AC3E}">
        <p14:creationId xmlns:p14="http://schemas.microsoft.com/office/powerpoint/2010/main" val="18609411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 Code Example with Convolution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97995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964" y="195031"/>
            <a:ext cx="4834722" cy="668408"/>
          </a:xfrm>
        </p:spPr>
        <p:txBody>
          <a:bodyPr>
            <a:normAutofit/>
          </a:bodyPr>
          <a:lstStyle/>
          <a:p>
            <a:r>
              <a:rPr lang="en-US" dirty="0" smtClean="0"/>
              <a:t>Another LTI System</a:t>
            </a:r>
            <a:endParaRPr lang="en-US" dirty="0"/>
          </a:p>
        </p:txBody>
      </p:sp>
      <p:sp>
        <p:nvSpPr>
          <p:cNvPr id="3" name="Content Placeholder 2"/>
          <p:cNvSpPr>
            <a:spLocks noGrp="1"/>
          </p:cNvSpPr>
          <p:nvPr>
            <p:ph idx="1"/>
          </p:nvPr>
        </p:nvSpPr>
        <p:spPr>
          <a:xfrm>
            <a:off x="341769" y="898721"/>
            <a:ext cx="4226924" cy="4517113"/>
          </a:xfrm>
        </p:spPr>
        <p:txBody>
          <a:bodyPr>
            <a:normAutofit/>
          </a:bodyPr>
          <a:lstStyle/>
          <a:p>
            <a:r>
              <a:rPr lang="en-US" dirty="0"/>
              <a:t>Discrete data </a:t>
            </a:r>
            <a:r>
              <a:rPr lang="en-US" dirty="0" err="1"/>
              <a:t>x</a:t>
            </a:r>
            <a:r>
              <a:rPr lang="en-US" baseline="-25000" dirty="0" err="1" smtClean="0"/>
              <a:t>n</a:t>
            </a:r>
            <a:r>
              <a:rPr lang="en-US" dirty="0" smtClean="0"/>
              <a:t> </a:t>
            </a:r>
            <a:r>
              <a:rPr lang="en-US" dirty="0"/>
              <a:t>= x1, x2, x3,  </a:t>
            </a:r>
            <a:r>
              <a:rPr lang="en-US" dirty="0" smtClean="0"/>
              <a:t>…</a:t>
            </a:r>
          </a:p>
          <a:p>
            <a:endParaRPr lang="en-US" dirty="0"/>
          </a:p>
          <a:p>
            <a:endParaRPr lang="en-US" dirty="0" smtClean="0"/>
          </a:p>
        </p:txBody>
      </p:sp>
      <p:pic>
        <p:nvPicPr>
          <p:cNvPr id="6" name="Picture 5" descr="figure627.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431" y="4096509"/>
            <a:ext cx="2910019" cy="1748335"/>
          </a:xfrm>
          <a:prstGeom prst="rect">
            <a:avLst/>
          </a:prstGeom>
        </p:spPr>
      </p:pic>
      <p:cxnSp>
        <p:nvCxnSpPr>
          <p:cNvPr id="8" name="Straight Connector 7"/>
          <p:cNvCxnSpPr/>
          <p:nvPr/>
        </p:nvCxnSpPr>
        <p:spPr>
          <a:xfrm>
            <a:off x="-5416195" y="3627227"/>
            <a:ext cx="4945089"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1217364" y="5877498"/>
            <a:ext cx="820528" cy="369332"/>
          </a:xfrm>
          <a:prstGeom prst="rect">
            <a:avLst/>
          </a:prstGeom>
          <a:noFill/>
        </p:spPr>
        <p:txBody>
          <a:bodyPr wrap="square" rtlCol="0">
            <a:spAutoFit/>
          </a:bodyPr>
          <a:lstStyle/>
          <a:p>
            <a:r>
              <a:rPr lang="en-US" dirty="0" smtClean="0"/>
              <a:t>mean</a:t>
            </a:r>
            <a:endParaRPr lang="en-US" dirty="0"/>
          </a:p>
        </p:txBody>
      </p:sp>
      <p:cxnSp>
        <p:nvCxnSpPr>
          <p:cNvPr id="11" name="Straight Arrow Connector 10"/>
          <p:cNvCxnSpPr/>
          <p:nvPr/>
        </p:nvCxnSpPr>
        <p:spPr>
          <a:xfrm>
            <a:off x="-2153480" y="4333154"/>
            <a:ext cx="0" cy="1251098"/>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2153480" y="3738665"/>
            <a:ext cx="46354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1689940" y="4641717"/>
            <a:ext cx="463540" cy="0"/>
          </a:xfrm>
          <a:prstGeom prst="line">
            <a:avLst/>
          </a:prstGeom>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2430665" y="784272"/>
            <a:ext cx="1213301" cy="2091001"/>
          </a:xfrm>
          <a:prstGeom prst="rect">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6" name="TextBox 25"/>
          <p:cNvSpPr txBox="1"/>
          <p:nvPr/>
        </p:nvSpPr>
        <p:spPr>
          <a:xfrm>
            <a:off x="-2624702" y="5738998"/>
            <a:ext cx="1950286" cy="646331"/>
          </a:xfrm>
          <a:prstGeom prst="rect">
            <a:avLst/>
          </a:prstGeom>
          <a:noFill/>
        </p:spPr>
        <p:txBody>
          <a:bodyPr wrap="none" rtlCol="0">
            <a:spAutoFit/>
          </a:bodyPr>
          <a:lstStyle/>
          <a:p>
            <a:r>
              <a:rPr lang="en-US" dirty="0" smtClean="0"/>
              <a:t>W =size of window</a:t>
            </a:r>
          </a:p>
          <a:p>
            <a:endParaRPr lang="en-US" dirty="0"/>
          </a:p>
        </p:txBody>
      </p:sp>
      <p:cxnSp>
        <p:nvCxnSpPr>
          <p:cNvPr id="28" name="Straight Arrow Connector 27"/>
          <p:cNvCxnSpPr/>
          <p:nvPr/>
        </p:nvCxnSpPr>
        <p:spPr>
          <a:xfrm>
            <a:off x="-2624702" y="3627227"/>
            <a:ext cx="1213301"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flipH="1" flipV="1">
            <a:off x="-2430665" y="4044441"/>
            <a:ext cx="1586366" cy="91426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3611989" y="4024569"/>
            <a:ext cx="2652576" cy="1754327"/>
          </a:xfrm>
          <a:prstGeom prst="rect">
            <a:avLst/>
          </a:prstGeom>
          <a:noFill/>
        </p:spPr>
        <p:txBody>
          <a:bodyPr wrap="square" rtlCol="0">
            <a:spAutoFit/>
          </a:bodyPr>
          <a:lstStyle/>
          <a:p>
            <a:endParaRPr lang="en-US" dirty="0"/>
          </a:p>
          <a:p>
            <a:r>
              <a:rPr lang="en-US" dirty="0" smtClean="0"/>
              <a:t>alpha = smoothing factor </a:t>
            </a:r>
            <a:br>
              <a:rPr lang="en-US" dirty="0" smtClean="0"/>
            </a:br>
            <a:r>
              <a:rPr lang="en-US" dirty="0" smtClean="0"/>
              <a:t>of 2/(W+1)</a:t>
            </a:r>
          </a:p>
          <a:p>
            <a:endParaRPr lang="en-US" dirty="0"/>
          </a:p>
          <a:p>
            <a:r>
              <a:rPr lang="en-US" dirty="0" smtClean="0"/>
              <a:t>W is number of time periods</a:t>
            </a:r>
          </a:p>
        </p:txBody>
      </p:sp>
      <p:sp>
        <p:nvSpPr>
          <p:cNvPr id="5" name="TextBox 4"/>
          <p:cNvSpPr txBox="1"/>
          <p:nvPr/>
        </p:nvSpPr>
        <p:spPr>
          <a:xfrm>
            <a:off x="5136999" y="1918139"/>
            <a:ext cx="551992" cy="369332"/>
          </a:xfrm>
          <a:prstGeom prst="rect">
            <a:avLst/>
          </a:prstGeom>
          <a:noFill/>
        </p:spPr>
        <p:txBody>
          <a:bodyPr wrap="none" rtlCol="0">
            <a:spAutoFit/>
          </a:bodyPr>
          <a:lstStyle/>
          <a:p>
            <a:r>
              <a:rPr lang="en-US" dirty="0"/>
              <a:t>y</a:t>
            </a:r>
            <a:r>
              <a:rPr lang="en-US" dirty="0" smtClean="0"/>
              <a:t>[n]</a:t>
            </a:r>
            <a:endParaRPr lang="en-US" dirty="0"/>
          </a:p>
        </p:txBody>
      </p:sp>
      <p:sp>
        <p:nvSpPr>
          <p:cNvPr id="7" name="TextBox 6"/>
          <p:cNvSpPr txBox="1"/>
          <p:nvPr/>
        </p:nvSpPr>
        <p:spPr>
          <a:xfrm>
            <a:off x="195650" y="1918139"/>
            <a:ext cx="547483" cy="369332"/>
          </a:xfrm>
          <a:prstGeom prst="rect">
            <a:avLst/>
          </a:prstGeom>
          <a:noFill/>
        </p:spPr>
        <p:txBody>
          <a:bodyPr wrap="none" rtlCol="0">
            <a:spAutoFit/>
          </a:bodyPr>
          <a:lstStyle/>
          <a:p>
            <a:r>
              <a:rPr lang="en-US" dirty="0" smtClean="0"/>
              <a:t>x[n]</a:t>
            </a:r>
            <a:endParaRPr lang="en-US" dirty="0"/>
          </a:p>
        </p:txBody>
      </p:sp>
      <p:sp>
        <p:nvSpPr>
          <p:cNvPr id="10" name="Rectangle 9"/>
          <p:cNvSpPr/>
          <p:nvPr/>
        </p:nvSpPr>
        <p:spPr>
          <a:xfrm>
            <a:off x="993591" y="1729114"/>
            <a:ext cx="3944686" cy="1705117"/>
          </a:xfrm>
          <a:prstGeom prst="rect">
            <a:avLst/>
          </a:prstGeom>
          <a:noFill/>
          <a:ln>
            <a:prstDash val="sysDash"/>
          </a:ln>
        </p:spPr>
        <p:style>
          <a:lnRef idx="2">
            <a:schemeClr val="dk1"/>
          </a:lnRef>
          <a:fillRef idx="1">
            <a:schemeClr val="lt1"/>
          </a:fillRef>
          <a:effectRef idx="0">
            <a:schemeClr val="dk1"/>
          </a:effectRef>
          <a:fontRef idx="minor">
            <a:schemeClr val="dk1"/>
          </a:fontRef>
        </p:style>
        <p:txBody>
          <a:bodyPr rtlCol="0" anchor="ctr"/>
          <a:lstStyle/>
          <a:p>
            <a:endParaRPr lang="en-US" dirty="0" smtClean="0"/>
          </a:p>
          <a:p>
            <a:endParaRPr lang="en-US" dirty="0"/>
          </a:p>
          <a:p>
            <a:endParaRPr lang="en-US" dirty="0" smtClean="0"/>
          </a:p>
          <a:p>
            <a:r>
              <a:rPr lang="en-US" dirty="0" smtClean="0"/>
              <a:t>Another LTI</a:t>
            </a:r>
            <a:br>
              <a:rPr lang="en-US" dirty="0" smtClean="0"/>
            </a:br>
            <a:r>
              <a:rPr lang="en-US" dirty="0" smtClean="0"/>
              <a:t>System</a:t>
            </a:r>
            <a:endParaRPr lang="en-US" dirty="0"/>
          </a:p>
        </p:txBody>
      </p:sp>
      <p:cxnSp>
        <p:nvCxnSpPr>
          <p:cNvPr id="13" name="Straight Arrow Connector 12"/>
          <p:cNvCxnSpPr/>
          <p:nvPr/>
        </p:nvCxnSpPr>
        <p:spPr>
          <a:xfrm>
            <a:off x="3156664" y="2144179"/>
            <a:ext cx="1940371"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743133" y="2144179"/>
            <a:ext cx="45863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2585830" y="1954959"/>
            <a:ext cx="440993" cy="369332"/>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a:t>
            </a:r>
            <a:endParaRPr lang="en-US" dirty="0"/>
          </a:p>
        </p:txBody>
      </p:sp>
      <p:sp>
        <p:nvSpPr>
          <p:cNvPr id="24" name="Oval 23"/>
          <p:cNvSpPr/>
          <p:nvPr/>
        </p:nvSpPr>
        <p:spPr>
          <a:xfrm>
            <a:off x="1237049" y="1912428"/>
            <a:ext cx="755392" cy="46350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a</a:t>
            </a:r>
            <a:endParaRPr lang="en-US" dirty="0"/>
          </a:p>
        </p:txBody>
      </p:sp>
      <p:cxnSp>
        <p:nvCxnSpPr>
          <p:cNvPr id="25" name="Straight Arrow Connector 24"/>
          <p:cNvCxnSpPr/>
          <p:nvPr/>
        </p:nvCxnSpPr>
        <p:spPr>
          <a:xfrm>
            <a:off x="2127195" y="2144179"/>
            <a:ext cx="45863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3053283" y="2686355"/>
            <a:ext cx="952548" cy="5725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Delay 1</a:t>
            </a:r>
            <a:br>
              <a:rPr lang="en-US" dirty="0" smtClean="0"/>
            </a:br>
            <a:r>
              <a:rPr lang="en-US" dirty="0" smtClean="0"/>
              <a:t>(1-a)</a:t>
            </a:r>
            <a:endParaRPr lang="en-US" dirty="0"/>
          </a:p>
        </p:txBody>
      </p:sp>
      <p:cxnSp>
        <p:nvCxnSpPr>
          <p:cNvPr id="29" name="Straight Arrow Connector 28"/>
          <p:cNvCxnSpPr/>
          <p:nvPr/>
        </p:nvCxnSpPr>
        <p:spPr>
          <a:xfrm>
            <a:off x="4417905" y="2252594"/>
            <a:ext cx="0" cy="52204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flipH="1">
            <a:off x="4005831" y="2915774"/>
            <a:ext cx="41207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flipH="1">
            <a:off x="2735768" y="2932258"/>
            <a:ext cx="29105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flipV="1">
            <a:off x="2764692" y="2380166"/>
            <a:ext cx="1" cy="48227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39" name="Picture 38" descr="Ema.png"/>
          <p:cNvPicPr>
            <a:picLocks noChangeAspect="1"/>
          </p:cNvPicPr>
          <p:nvPr/>
        </p:nvPicPr>
        <p:blipFill rotWithShape="1">
          <a:blip r:embed="rId4">
            <a:extLst>
              <a:ext uri="{28A0092B-C50C-407E-A947-70E740481C1C}">
                <a14:useLocalDpi xmlns:a14="http://schemas.microsoft.com/office/drawing/2010/main" val="0"/>
              </a:ext>
            </a:extLst>
          </a:blip>
          <a:srcRect r="46639"/>
          <a:stretch/>
        </p:blipFill>
        <p:spPr>
          <a:xfrm>
            <a:off x="5411501" y="933026"/>
            <a:ext cx="2973990" cy="495409"/>
          </a:xfrm>
          <a:prstGeom prst="rect">
            <a:avLst/>
          </a:prstGeom>
        </p:spPr>
      </p:pic>
      <p:pic>
        <p:nvPicPr>
          <p:cNvPr id="40" name="Picture 39" descr="Ema.png"/>
          <p:cNvPicPr>
            <a:picLocks noChangeAspect="1"/>
          </p:cNvPicPr>
          <p:nvPr/>
        </p:nvPicPr>
        <p:blipFill rotWithShape="1">
          <a:blip r:embed="rId4">
            <a:extLst>
              <a:ext uri="{28A0092B-C50C-407E-A947-70E740481C1C}">
                <a14:useLocalDpi xmlns:a14="http://schemas.microsoft.com/office/drawing/2010/main" val="0"/>
              </a:ext>
            </a:extLst>
          </a:blip>
          <a:srcRect l="54030" t="-6056"/>
          <a:stretch/>
        </p:blipFill>
        <p:spPr>
          <a:xfrm>
            <a:off x="6703101" y="1357953"/>
            <a:ext cx="2440899" cy="500556"/>
          </a:xfrm>
          <a:prstGeom prst="rect">
            <a:avLst/>
          </a:prstGeom>
        </p:spPr>
      </p:pic>
      <p:pic>
        <p:nvPicPr>
          <p:cNvPr id="41" name="Picture 40" descr="Ema2.png"/>
          <p:cNvPicPr>
            <a:picLocks noChangeAspect="1"/>
          </p:cNvPicPr>
          <p:nvPr/>
        </p:nvPicPr>
        <p:blipFill rotWithShape="1">
          <a:blip r:embed="rId5">
            <a:extLst>
              <a:ext uri="{28A0092B-C50C-407E-A947-70E740481C1C}">
                <a14:useLocalDpi xmlns:a14="http://schemas.microsoft.com/office/drawing/2010/main" val="0"/>
              </a:ext>
            </a:extLst>
          </a:blip>
          <a:srcRect r="58918" b="10622"/>
          <a:stretch/>
        </p:blipFill>
        <p:spPr>
          <a:xfrm>
            <a:off x="5411501" y="2711170"/>
            <a:ext cx="3231970" cy="445340"/>
          </a:xfrm>
          <a:prstGeom prst="rect">
            <a:avLst/>
          </a:prstGeom>
        </p:spPr>
      </p:pic>
      <p:pic>
        <p:nvPicPr>
          <p:cNvPr id="42" name="Picture 41" descr="Ema2.png"/>
          <p:cNvPicPr>
            <a:picLocks noChangeAspect="1"/>
          </p:cNvPicPr>
          <p:nvPr/>
        </p:nvPicPr>
        <p:blipFill rotWithShape="1">
          <a:blip r:embed="rId5">
            <a:extLst>
              <a:ext uri="{28A0092B-C50C-407E-A947-70E740481C1C}">
                <a14:useLocalDpi xmlns:a14="http://schemas.microsoft.com/office/drawing/2010/main" val="0"/>
              </a:ext>
            </a:extLst>
          </a:blip>
          <a:srcRect l="41184" t="3785" r="33927" b="-9662"/>
          <a:stretch/>
        </p:blipFill>
        <p:spPr>
          <a:xfrm>
            <a:off x="6826578" y="3264534"/>
            <a:ext cx="1958011" cy="527548"/>
          </a:xfrm>
          <a:prstGeom prst="rect">
            <a:avLst/>
          </a:prstGeom>
        </p:spPr>
      </p:pic>
      <p:pic>
        <p:nvPicPr>
          <p:cNvPr id="43" name="Picture 42" descr="Ema2.png"/>
          <p:cNvPicPr>
            <a:picLocks noChangeAspect="1"/>
          </p:cNvPicPr>
          <p:nvPr/>
        </p:nvPicPr>
        <p:blipFill rotWithShape="1">
          <a:blip r:embed="rId5">
            <a:extLst>
              <a:ext uri="{28A0092B-C50C-407E-A947-70E740481C1C}">
                <a14:useLocalDpi xmlns:a14="http://schemas.microsoft.com/office/drawing/2010/main" val="0"/>
              </a:ext>
            </a:extLst>
          </a:blip>
          <a:srcRect l="64518" t="3785" r="10188"/>
          <a:stretch/>
        </p:blipFill>
        <p:spPr>
          <a:xfrm>
            <a:off x="6754286" y="3727663"/>
            <a:ext cx="2030303" cy="479406"/>
          </a:xfrm>
          <a:prstGeom prst="rect">
            <a:avLst/>
          </a:prstGeom>
        </p:spPr>
      </p:pic>
      <p:sp>
        <p:nvSpPr>
          <p:cNvPr id="46" name="TextBox 45"/>
          <p:cNvSpPr txBox="1"/>
          <p:nvPr/>
        </p:nvSpPr>
        <p:spPr>
          <a:xfrm>
            <a:off x="6491422" y="4285630"/>
            <a:ext cx="2138175" cy="369332"/>
          </a:xfrm>
          <a:prstGeom prst="rect">
            <a:avLst/>
          </a:prstGeom>
          <a:noFill/>
        </p:spPr>
        <p:txBody>
          <a:bodyPr wrap="none" rtlCol="0">
            <a:spAutoFit/>
          </a:bodyPr>
          <a:lstStyle/>
          <a:p>
            <a:r>
              <a:rPr lang="en-US" dirty="0" smtClean="0"/>
              <a:t>Infinitely back in x[n]</a:t>
            </a:r>
            <a:endParaRPr lang="en-US" dirty="0"/>
          </a:p>
        </p:txBody>
      </p:sp>
      <p:sp>
        <p:nvSpPr>
          <p:cNvPr id="44" name="Rectangle 43"/>
          <p:cNvSpPr/>
          <p:nvPr/>
        </p:nvSpPr>
        <p:spPr>
          <a:xfrm>
            <a:off x="260418" y="3701243"/>
            <a:ext cx="5790011" cy="2314392"/>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445190699"/>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964" y="195031"/>
            <a:ext cx="4834722" cy="668408"/>
          </a:xfrm>
        </p:spPr>
        <p:txBody>
          <a:bodyPr>
            <a:normAutofit/>
          </a:bodyPr>
          <a:lstStyle/>
          <a:p>
            <a:r>
              <a:rPr lang="en-US" dirty="0" smtClean="0"/>
              <a:t>Another LTI System:</a:t>
            </a:r>
            <a:endParaRPr lang="en-US" dirty="0"/>
          </a:p>
        </p:txBody>
      </p:sp>
      <p:sp>
        <p:nvSpPr>
          <p:cNvPr id="3" name="Content Placeholder 2"/>
          <p:cNvSpPr>
            <a:spLocks noGrp="1"/>
          </p:cNvSpPr>
          <p:nvPr>
            <p:ph idx="1"/>
          </p:nvPr>
        </p:nvSpPr>
        <p:spPr>
          <a:xfrm>
            <a:off x="341769" y="898721"/>
            <a:ext cx="4226924" cy="4517113"/>
          </a:xfrm>
        </p:spPr>
        <p:txBody>
          <a:bodyPr>
            <a:normAutofit/>
          </a:bodyPr>
          <a:lstStyle/>
          <a:p>
            <a:r>
              <a:rPr lang="en-US" dirty="0"/>
              <a:t>Discrete data </a:t>
            </a:r>
            <a:r>
              <a:rPr lang="en-US" dirty="0" err="1"/>
              <a:t>x</a:t>
            </a:r>
            <a:r>
              <a:rPr lang="en-US" baseline="-25000" dirty="0" err="1" smtClean="0"/>
              <a:t>n</a:t>
            </a:r>
            <a:r>
              <a:rPr lang="en-US" dirty="0" smtClean="0"/>
              <a:t> </a:t>
            </a:r>
            <a:r>
              <a:rPr lang="en-US" dirty="0"/>
              <a:t>= x1, x2, x3,  </a:t>
            </a:r>
            <a:r>
              <a:rPr lang="en-US" dirty="0" smtClean="0"/>
              <a:t>…</a:t>
            </a:r>
          </a:p>
          <a:p>
            <a:endParaRPr lang="en-US" dirty="0"/>
          </a:p>
          <a:p>
            <a:endParaRPr lang="en-US" dirty="0" smtClean="0"/>
          </a:p>
        </p:txBody>
      </p:sp>
      <p:pic>
        <p:nvPicPr>
          <p:cNvPr id="6" name="Picture 5" descr="figure627.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431" y="4096509"/>
            <a:ext cx="2910019" cy="1748335"/>
          </a:xfrm>
          <a:prstGeom prst="rect">
            <a:avLst/>
          </a:prstGeom>
        </p:spPr>
      </p:pic>
      <p:cxnSp>
        <p:nvCxnSpPr>
          <p:cNvPr id="8" name="Straight Connector 7"/>
          <p:cNvCxnSpPr/>
          <p:nvPr/>
        </p:nvCxnSpPr>
        <p:spPr>
          <a:xfrm>
            <a:off x="-5416195" y="3627227"/>
            <a:ext cx="4945089"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1217364" y="5877498"/>
            <a:ext cx="820528" cy="369332"/>
          </a:xfrm>
          <a:prstGeom prst="rect">
            <a:avLst/>
          </a:prstGeom>
          <a:noFill/>
        </p:spPr>
        <p:txBody>
          <a:bodyPr wrap="square" rtlCol="0">
            <a:spAutoFit/>
          </a:bodyPr>
          <a:lstStyle/>
          <a:p>
            <a:r>
              <a:rPr lang="en-US" dirty="0" smtClean="0"/>
              <a:t>mean</a:t>
            </a:r>
            <a:endParaRPr lang="en-US" dirty="0"/>
          </a:p>
        </p:txBody>
      </p:sp>
      <p:cxnSp>
        <p:nvCxnSpPr>
          <p:cNvPr id="11" name="Straight Arrow Connector 10"/>
          <p:cNvCxnSpPr/>
          <p:nvPr/>
        </p:nvCxnSpPr>
        <p:spPr>
          <a:xfrm>
            <a:off x="-2153480" y="4333154"/>
            <a:ext cx="0" cy="1251098"/>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2153480" y="3738665"/>
            <a:ext cx="46354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1689940" y="4641717"/>
            <a:ext cx="463540" cy="0"/>
          </a:xfrm>
          <a:prstGeom prst="line">
            <a:avLst/>
          </a:prstGeom>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2430665" y="784272"/>
            <a:ext cx="1213301" cy="2091001"/>
          </a:xfrm>
          <a:prstGeom prst="rect">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6" name="TextBox 25"/>
          <p:cNvSpPr txBox="1"/>
          <p:nvPr/>
        </p:nvSpPr>
        <p:spPr>
          <a:xfrm>
            <a:off x="-2624702" y="5738998"/>
            <a:ext cx="1950286" cy="646331"/>
          </a:xfrm>
          <a:prstGeom prst="rect">
            <a:avLst/>
          </a:prstGeom>
          <a:noFill/>
        </p:spPr>
        <p:txBody>
          <a:bodyPr wrap="none" rtlCol="0">
            <a:spAutoFit/>
          </a:bodyPr>
          <a:lstStyle/>
          <a:p>
            <a:r>
              <a:rPr lang="en-US" dirty="0" smtClean="0"/>
              <a:t>W =size of window</a:t>
            </a:r>
          </a:p>
          <a:p>
            <a:endParaRPr lang="en-US" dirty="0"/>
          </a:p>
        </p:txBody>
      </p:sp>
      <p:cxnSp>
        <p:nvCxnSpPr>
          <p:cNvPr id="28" name="Straight Arrow Connector 27"/>
          <p:cNvCxnSpPr/>
          <p:nvPr/>
        </p:nvCxnSpPr>
        <p:spPr>
          <a:xfrm>
            <a:off x="-2624702" y="3627227"/>
            <a:ext cx="1213301"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flipH="1" flipV="1">
            <a:off x="-2430665" y="4044441"/>
            <a:ext cx="1586366" cy="91426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993591" y="3763438"/>
            <a:ext cx="2937748" cy="369332"/>
          </a:xfrm>
          <a:prstGeom prst="rect">
            <a:avLst/>
          </a:prstGeom>
          <a:noFill/>
        </p:spPr>
        <p:txBody>
          <a:bodyPr wrap="none" rtlCol="0">
            <a:spAutoFit/>
          </a:bodyPr>
          <a:lstStyle/>
          <a:p>
            <a:r>
              <a:rPr lang="en-US" dirty="0" smtClean="0"/>
              <a:t>Exponential </a:t>
            </a:r>
            <a:r>
              <a:rPr lang="en-US" dirty="0"/>
              <a:t>M</a:t>
            </a:r>
            <a:r>
              <a:rPr lang="en-US" dirty="0" smtClean="0"/>
              <a:t>oving Average</a:t>
            </a:r>
            <a:endParaRPr lang="en-US" dirty="0"/>
          </a:p>
        </p:txBody>
      </p:sp>
      <p:sp>
        <p:nvSpPr>
          <p:cNvPr id="4" name="TextBox 3"/>
          <p:cNvSpPr txBox="1"/>
          <p:nvPr/>
        </p:nvSpPr>
        <p:spPr>
          <a:xfrm>
            <a:off x="3611989" y="4024569"/>
            <a:ext cx="2652576" cy="1754327"/>
          </a:xfrm>
          <a:prstGeom prst="rect">
            <a:avLst/>
          </a:prstGeom>
          <a:noFill/>
        </p:spPr>
        <p:txBody>
          <a:bodyPr wrap="square" rtlCol="0">
            <a:spAutoFit/>
          </a:bodyPr>
          <a:lstStyle/>
          <a:p>
            <a:endParaRPr lang="en-US" dirty="0"/>
          </a:p>
          <a:p>
            <a:r>
              <a:rPr lang="en-US" dirty="0" smtClean="0"/>
              <a:t>alpha = smoothing factor </a:t>
            </a:r>
            <a:br>
              <a:rPr lang="en-US" dirty="0" smtClean="0"/>
            </a:br>
            <a:r>
              <a:rPr lang="en-US" dirty="0" smtClean="0"/>
              <a:t>of 2/(W+1)</a:t>
            </a:r>
          </a:p>
          <a:p>
            <a:endParaRPr lang="en-US" dirty="0"/>
          </a:p>
          <a:p>
            <a:r>
              <a:rPr lang="en-US" dirty="0" smtClean="0"/>
              <a:t>W is number of time periods</a:t>
            </a:r>
          </a:p>
        </p:txBody>
      </p:sp>
      <p:sp>
        <p:nvSpPr>
          <p:cNvPr id="5" name="TextBox 4"/>
          <p:cNvSpPr txBox="1"/>
          <p:nvPr/>
        </p:nvSpPr>
        <p:spPr>
          <a:xfrm>
            <a:off x="5136999" y="1918139"/>
            <a:ext cx="551992" cy="369332"/>
          </a:xfrm>
          <a:prstGeom prst="rect">
            <a:avLst/>
          </a:prstGeom>
          <a:noFill/>
        </p:spPr>
        <p:txBody>
          <a:bodyPr wrap="none" rtlCol="0">
            <a:spAutoFit/>
          </a:bodyPr>
          <a:lstStyle/>
          <a:p>
            <a:r>
              <a:rPr lang="en-US" dirty="0"/>
              <a:t>y</a:t>
            </a:r>
            <a:r>
              <a:rPr lang="en-US" dirty="0" smtClean="0"/>
              <a:t>[n]</a:t>
            </a:r>
            <a:endParaRPr lang="en-US" dirty="0"/>
          </a:p>
        </p:txBody>
      </p:sp>
      <p:sp>
        <p:nvSpPr>
          <p:cNvPr id="7" name="TextBox 6"/>
          <p:cNvSpPr txBox="1"/>
          <p:nvPr/>
        </p:nvSpPr>
        <p:spPr>
          <a:xfrm>
            <a:off x="195650" y="1918139"/>
            <a:ext cx="547483" cy="369332"/>
          </a:xfrm>
          <a:prstGeom prst="rect">
            <a:avLst/>
          </a:prstGeom>
          <a:noFill/>
        </p:spPr>
        <p:txBody>
          <a:bodyPr wrap="none" rtlCol="0">
            <a:spAutoFit/>
          </a:bodyPr>
          <a:lstStyle/>
          <a:p>
            <a:r>
              <a:rPr lang="en-US" dirty="0" smtClean="0"/>
              <a:t>x[n]</a:t>
            </a:r>
            <a:endParaRPr lang="en-US" dirty="0"/>
          </a:p>
        </p:txBody>
      </p:sp>
      <p:sp>
        <p:nvSpPr>
          <p:cNvPr id="10" name="Rectangle 9"/>
          <p:cNvSpPr/>
          <p:nvPr/>
        </p:nvSpPr>
        <p:spPr>
          <a:xfrm>
            <a:off x="993591" y="1729114"/>
            <a:ext cx="3944686" cy="1705117"/>
          </a:xfrm>
          <a:prstGeom prst="rect">
            <a:avLst/>
          </a:prstGeom>
          <a:noFill/>
          <a:ln>
            <a:prstDash val="sysDash"/>
          </a:ln>
        </p:spPr>
        <p:style>
          <a:lnRef idx="2">
            <a:schemeClr val="dk1"/>
          </a:lnRef>
          <a:fillRef idx="1">
            <a:schemeClr val="lt1"/>
          </a:fillRef>
          <a:effectRef idx="0">
            <a:schemeClr val="dk1"/>
          </a:effectRef>
          <a:fontRef idx="minor">
            <a:schemeClr val="dk1"/>
          </a:fontRef>
        </p:style>
        <p:txBody>
          <a:bodyPr rtlCol="0" anchor="ctr"/>
          <a:lstStyle/>
          <a:p>
            <a:endParaRPr lang="en-US" dirty="0" smtClean="0"/>
          </a:p>
          <a:p>
            <a:endParaRPr lang="en-US" dirty="0"/>
          </a:p>
          <a:p>
            <a:endParaRPr lang="en-US" dirty="0" smtClean="0"/>
          </a:p>
          <a:p>
            <a:r>
              <a:rPr lang="en-US" dirty="0" smtClean="0"/>
              <a:t>Another LTI</a:t>
            </a:r>
            <a:br>
              <a:rPr lang="en-US" dirty="0" smtClean="0"/>
            </a:br>
            <a:r>
              <a:rPr lang="en-US" dirty="0" smtClean="0"/>
              <a:t>System</a:t>
            </a:r>
            <a:endParaRPr lang="en-US" dirty="0"/>
          </a:p>
        </p:txBody>
      </p:sp>
      <p:cxnSp>
        <p:nvCxnSpPr>
          <p:cNvPr id="13" name="Straight Arrow Connector 12"/>
          <p:cNvCxnSpPr/>
          <p:nvPr/>
        </p:nvCxnSpPr>
        <p:spPr>
          <a:xfrm>
            <a:off x="3156664" y="2144179"/>
            <a:ext cx="1940371"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743133" y="2144179"/>
            <a:ext cx="45863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2585830" y="1954959"/>
            <a:ext cx="440993" cy="369332"/>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a:t>
            </a:r>
            <a:endParaRPr lang="en-US" dirty="0"/>
          </a:p>
        </p:txBody>
      </p:sp>
      <p:sp>
        <p:nvSpPr>
          <p:cNvPr id="24" name="Oval 23"/>
          <p:cNvSpPr/>
          <p:nvPr/>
        </p:nvSpPr>
        <p:spPr>
          <a:xfrm>
            <a:off x="1237049" y="1912428"/>
            <a:ext cx="755392" cy="46350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a</a:t>
            </a:r>
            <a:endParaRPr lang="en-US" dirty="0"/>
          </a:p>
        </p:txBody>
      </p:sp>
      <p:cxnSp>
        <p:nvCxnSpPr>
          <p:cNvPr id="25" name="Straight Arrow Connector 24"/>
          <p:cNvCxnSpPr/>
          <p:nvPr/>
        </p:nvCxnSpPr>
        <p:spPr>
          <a:xfrm>
            <a:off x="2127195" y="2144179"/>
            <a:ext cx="45863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3053283" y="2686355"/>
            <a:ext cx="952548" cy="5725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Delay 1</a:t>
            </a:r>
            <a:br>
              <a:rPr lang="en-US" dirty="0" smtClean="0"/>
            </a:br>
            <a:r>
              <a:rPr lang="en-US" dirty="0" smtClean="0"/>
              <a:t>(1-a)</a:t>
            </a:r>
            <a:endParaRPr lang="en-US" dirty="0"/>
          </a:p>
        </p:txBody>
      </p:sp>
      <p:cxnSp>
        <p:nvCxnSpPr>
          <p:cNvPr id="29" name="Straight Arrow Connector 28"/>
          <p:cNvCxnSpPr/>
          <p:nvPr/>
        </p:nvCxnSpPr>
        <p:spPr>
          <a:xfrm>
            <a:off x="4417905" y="2252594"/>
            <a:ext cx="0" cy="52204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flipH="1">
            <a:off x="4005831" y="2915774"/>
            <a:ext cx="41207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flipH="1">
            <a:off x="2735768" y="2932258"/>
            <a:ext cx="29105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flipV="1">
            <a:off x="2764692" y="2380166"/>
            <a:ext cx="1" cy="48227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39" name="Picture 38" descr="Ema.png"/>
          <p:cNvPicPr>
            <a:picLocks noChangeAspect="1"/>
          </p:cNvPicPr>
          <p:nvPr/>
        </p:nvPicPr>
        <p:blipFill rotWithShape="1">
          <a:blip r:embed="rId4">
            <a:extLst>
              <a:ext uri="{28A0092B-C50C-407E-A947-70E740481C1C}">
                <a14:useLocalDpi xmlns:a14="http://schemas.microsoft.com/office/drawing/2010/main" val="0"/>
              </a:ext>
            </a:extLst>
          </a:blip>
          <a:srcRect r="46639"/>
          <a:stretch/>
        </p:blipFill>
        <p:spPr>
          <a:xfrm>
            <a:off x="5411501" y="933026"/>
            <a:ext cx="2973990" cy="495409"/>
          </a:xfrm>
          <a:prstGeom prst="rect">
            <a:avLst/>
          </a:prstGeom>
        </p:spPr>
      </p:pic>
      <p:pic>
        <p:nvPicPr>
          <p:cNvPr id="40" name="Picture 39" descr="Ema.png"/>
          <p:cNvPicPr>
            <a:picLocks noChangeAspect="1"/>
          </p:cNvPicPr>
          <p:nvPr/>
        </p:nvPicPr>
        <p:blipFill rotWithShape="1">
          <a:blip r:embed="rId4">
            <a:extLst>
              <a:ext uri="{28A0092B-C50C-407E-A947-70E740481C1C}">
                <a14:useLocalDpi xmlns:a14="http://schemas.microsoft.com/office/drawing/2010/main" val="0"/>
              </a:ext>
            </a:extLst>
          </a:blip>
          <a:srcRect l="54030" t="-6056"/>
          <a:stretch/>
        </p:blipFill>
        <p:spPr>
          <a:xfrm>
            <a:off x="6703101" y="1357953"/>
            <a:ext cx="2440899" cy="500556"/>
          </a:xfrm>
          <a:prstGeom prst="rect">
            <a:avLst/>
          </a:prstGeom>
        </p:spPr>
      </p:pic>
      <p:pic>
        <p:nvPicPr>
          <p:cNvPr id="41" name="Picture 40" descr="Ema2.png"/>
          <p:cNvPicPr>
            <a:picLocks noChangeAspect="1"/>
          </p:cNvPicPr>
          <p:nvPr/>
        </p:nvPicPr>
        <p:blipFill rotWithShape="1">
          <a:blip r:embed="rId5">
            <a:extLst>
              <a:ext uri="{28A0092B-C50C-407E-A947-70E740481C1C}">
                <a14:useLocalDpi xmlns:a14="http://schemas.microsoft.com/office/drawing/2010/main" val="0"/>
              </a:ext>
            </a:extLst>
          </a:blip>
          <a:srcRect r="58918" b="10622"/>
          <a:stretch/>
        </p:blipFill>
        <p:spPr>
          <a:xfrm>
            <a:off x="5411501" y="2711170"/>
            <a:ext cx="3231970" cy="445340"/>
          </a:xfrm>
          <a:prstGeom prst="rect">
            <a:avLst/>
          </a:prstGeom>
        </p:spPr>
      </p:pic>
      <p:pic>
        <p:nvPicPr>
          <p:cNvPr id="42" name="Picture 41" descr="Ema2.png"/>
          <p:cNvPicPr>
            <a:picLocks noChangeAspect="1"/>
          </p:cNvPicPr>
          <p:nvPr/>
        </p:nvPicPr>
        <p:blipFill rotWithShape="1">
          <a:blip r:embed="rId5">
            <a:extLst>
              <a:ext uri="{28A0092B-C50C-407E-A947-70E740481C1C}">
                <a14:useLocalDpi xmlns:a14="http://schemas.microsoft.com/office/drawing/2010/main" val="0"/>
              </a:ext>
            </a:extLst>
          </a:blip>
          <a:srcRect l="41184" t="3785" r="33927" b="-9662"/>
          <a:stretch/>
        </p:blipFill>
        <p:spPr>
          <a:xfrm>
            <a:off x="6826578" y="3264534"/>
            <a:ext cx="1958011" cy="527548"/>
          </a:xfrm>
          <a:prstGeom prst="rect">
            <a:avLst/>
          </a:prstGeom>
        </p:spPr>
      </p:pic>
      <p:pic>
        <p:nvPicPr>
          <p:cNvPr id="43" name="Picture 42" descr="Ema2.png"/>
          <p:cNvPicPr>
            <a:picLocks noChangeAspect="1"/>
          </p:cNvPicPr>
          <p:nvPr/>
        </p:nvPicPr>
        <p:blipFill rotWithShape="1">
          <a:blip r:embed="rId5">
            <a:extLst>
              <a:ext uri="{28A0092B-C50C-407E-A947-70E740481C1C}">
                <a14:useLocalDpi xmlns:a14="http://schemas.microsoft.com/office/drawing/2010/main" val="0"/>
              </a:ext>
            </a:extLst>
          </a:blip>
          <a:srcRect l="64518" t="3785" r="10188"/>
          <a:stretch/>
        </p:blipFill>
        <p:spPr>
          <a:xfrm>
            <a:off x="6754286" y="3727663"/>
            <a:ext cx="2030303" cy="479406"/>
          </a:xfrm>
          <a:prstGeom prst="rect">
            <a:avLst/>
          </a:prstGeom>
        </p:spPr>
      </p:pic>
      <p:sp>
        <p:nvSpPr>
          <p:cNvPr id="46" name="TextBox 45"/>
          <p:cNvSpPr txBox="1"/>
          <p:nvPr/>
        </p:nvSpPr>
        <p:spPr>
          <a:xfrm>
            <a:off x="6491422" y="4285630"/>
            <a:ext cx="2138175" cy="369332"/>
          </a:xfrm>
          <a:prstGeom prst="rect">
            <a:avLst/>
          </a:prstGeom>
          <a:noFill/>
        </p:spPr>
        <p:txBody>
          <a:bodyPr wrap="none" rtlCol="0">
            <a:spAutoFit/>
          </a:bodyPr>
          <a:lstStyle/>
          <a:p>
            <a:r>
              <a:rPr lang="en-US" dirty="0" smtClean="0"/>
              <a:t>Infinitely back in x[n]</a:t>
            </a:r>
            <a:endParaRPr lang="en-US" dirty="0"/>
          </a:p>
        </p:txBody>
      </p:sp>
      <p:sp>
        <p:nvSpPr>
          <p:cNvPr id="44" name="Rectangle 43"/>
          <p:cNvSpPr/>
          <p:nvPr/>
        </p:nvSpPr>
        <p:spPr>
          <a:xfrm>
            <a:off x="-2634588" y="7123627"/>
            <a:ext cx="5790011" cy="2314392"/>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TextBox 11"/>
          <p:cNvSpPr txBox="1"/>
          <p:nvPr/>
        </p:nvSpPr>
        <p:spPr>
          <a:xfrm>
            <a:off x="6491422" y="4820173"/>
            <a:ext cx="2461131" cy="1384995"/>
          </a:xfrm>
          <a:prstGeom prst="rect">
            <a:avLst/>
          </a:prstGeom>
          <a:noFill/>
        </p:spPr>
        <p:txBody>
          <a:bodyPr wrap="none" rtlCol="0">
            <a:spAutoFit/>
          </a:bodyPr>
          <a:lstStyle/>
          <a:p>
            <a:r>
              <a:rPr lang="en-US" sz="2800" dirty="0" smtClean="0"/>
              <a:t>IIR:</a:t>
            </a:r>
          </a:p>
          <a:p>
            <a:r>
              <a:rPr lang="en-US" sz="2800" dirty="0" smtClean="0"/>
              <a:t>Infinite Impulse </a:t>
            </a:r>
          </a:p>
          <a:p>
            <a:r>
              <a:rPr lang="en-US" sz="2800" dirty="0" smtClean="0"/>
              <a:t>Response Filter</a:t>
            </a:r>
            <a:endParaRPr lang="en-US" sz="2800" dirty="0"/>
          </a:p>
        </p:txBody>
      </p:sp>
    </p:spTree>
    <p:extLst>
      <p:ext uri="{BB962C8B-B14F-4D97-AF65-F5344CB8AC3E}">
        <p14:creationId xmlns:p14="http://schemas.microsoft.com/office/powerpoint/2010/main" val="102998149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135" y="-88205"/>
            <a:ext cx="8229600" cy="668408"/>
          </a:xfrm>
        </p:spPr>
        <p:txBody>
          <a:bodyPr/>
          <a:lstStyle/>
          <a:p>
            <a:r>
              <a:rPr lang="en-US" dirty="0" smtClean="0"/>
              <a:t>A High </a:t>
            </a:r>
            <a:r>
              <a:rPr lang="en-US" dirty="0"/>
              <a:t>L</a:t>
            </a:r>
            <a:r>
              <a:rPr lang="en-US" dirty="0" smtClean="0"/>
              <a:t>evel </a:t>
            </a:r>
            <a:r>
              <a:rPr lang="en-US" dirty="0"/>
              <a:t>F</a:t>
            </a:r>
            <a:r>
              <a:rPr lang="en-US" dirty="0" smtClean="0"/>
              <a:t>ramework </a:t>
            </a:r>
            <a:endParaRPr lang="en-US" dirty="0"/>
          </a:p>
        </p:txBody>
      </p:sp>
      <p:sp>
        <p:nvSpPr>
          <p:cNvPr id="4" name="TextBox 3"/>
          <p:cNvSpPr txBox="1"/>
          <p:nvPr/>
        </p:nvSpPr>
        <p:spPr>
          <a:xfrm>
            <a:off x="309485" y="1298981"/>
            <a:ext cx="1508829" cy="369331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smtClean="0"/>
              <a:t>Objects</a:t>
            </a:r>
          </a:p>
          <a:p>
            <a:endParaRPr lang="en-US" dirty="0"/>
          </a:p>
          <a:p>
            <a:r>
              <a:rPr lang="en-US" dirty="0" smtClean="0"/>
              <a:t>Events/Experiments</a:t>
            </a:r>
          </a:p>
          <a:p>
            <a:endParaRPr lang="en-US" dirty="0"/>
          </a:p>
          <a:p>
            <a:r>
              <a:rPr lang="en-US" dirty="0" smtClean="0"/>
              <a:t>People/Customers</a:t>
            </a:r>
          </a:p>
          <a:p>
            <a:endParaRPr lang="en-US" dirty="0"/>
          </a:p>
          <a:p>
            <a:r>
              <a:rPr lang="en-US" dirty="0" smtClean="0"/>
              <a:t>Products</a:t>
            </a:r>
          </a:p>
          <a:p>
            <a:endParaRPr lang="en-US" dirty="0"/>
          </a:p>
          <a:p>
            <a:r>
              <a:rPr lang="en-US" dirty="0" smtClean="0"/>
              <a:t>Stocks</a:t>
            </a:r>
          </a:p>
          <a:p>
            <a:endParaRPr lang="en-US" dirty="0"/>
          </a:p>
          <a:p>
            <a:r>
              <a:rPr lang="en-US" dirty="0" smtClean="0"/>
              <a:t>…</a:t>
            </a:r>
            <a:endParaRPr lang="en-US" dirty="0"/>
          </a:p>
        </p:txBody>
      </p:sp>
      <p:sp>
        <p:nvSpPr>
          <p:cNvPr id="5" name="TextBox 4"/>
          <p:cNvSpPr txBox="1"/>
          <p:nvPr/>
        </p:nvSpPr>
        <p:spPr>
          <a:xfrm>
            <a:off x="309485" y="814226"/>
            <a:ext cx="1207520" cy="369332"/>
          </a:xfrm>
          <a:prstGeom prst="rect">
            <a:avLst/>
          </a:prstGeom>
          <a:noFill/>
        </p:spPr>
        <p:txBody>
          <a:bodyPr wrap="none" rtlCol="0">
            <a:spAutoFit/>
          </a:bodyPr>
          <a:lstStyle/>
          <a:p>
            <a:r>
              <a:rPr lang="en-US" dirty="0" smtClean="0"/>
              <a:t>In Real Life</a:t>
            </a:r>
            <a:endParaRPr lang="en-US" dirty="0"/>
          </a:p>
        </p:txBody>
      </p:sp>
      <p:pic>
        <p:nvPicPr>
          <p:cNvPr id="6" name="Picture 5" descr="wqalg1u3a.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5035" y="7074104"/>
            <a:ext cx="4179610" cy="1933300"/>
          </a:xfrm>
          <a:prstGeom prst="rect">
            <a:avLst/>
          </a:prstGeom>
        </p:spPr>
      </p:pic>
      <p:pic>
        <p:nvPicPr>
          <p:cNvPr id="7" name="Picture 6" descr="data_table_05_09.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64645" y="6858000"/>
            <a:ext cx="3977971" cy="2117450"/>
          </a:xfrm>
          <a:prstGeom prst="rect">
            <a:avLst/>
          </a:prstGeom>
        </p:spPr>
      </p:pic>
      <p:pic>
        <p:nvPicPr>
          <p:cNvPr id="8" name="Picture 7" descr="scr_6_11.gif"/>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427133" y="1327067"/>
            <a:ext cx="2951855" cy="1896567"/>
          </a:xfrm>
          <a:prstGeom prst="rect">
            <a:avLst/>
          </a:prstGeom>
        </p:spPr>
      </p:pic>
      <p:cxnSp>
        <p:nvCxnSpPr>
          <p:cNvPr id="10" name="Straight Arrow Connector 9"/>
          <p:cNvCxnSpPr/>
          <p:nvPr/>
        </p:nvCxnSpPr>
        <p:spPr>
          <a:xfrm>
            <a:off x="4198258" y="1051154"/>
            <a:ext cx="371871" cy="26480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2195391" y="569619"/>
            <a:ext cx="1949948" cy="646331"/>
          </a:xfrm>
          <a:prstGeom prst="rect">
            <a:avLst/>
          </a:prstGeom>
          <a:noFill/>
        </p:spPr>
        <p:txBody>
          <a:bodyPr wrap="none" rtlCol="0">
            <a:spAutoFit/>
          </a:bodyPr>
          <a:lstStyle/>
          <a:p>
            <a:r>
              <a:rPr lang="en-US" dirty="0" smtClean="0"/>
              <a:t>Features, but also </a:t>
            </a:r>
            <a:br>
              <a:rPr lang="en-US" dirty="0" smtClean="0"/>
            </a:br>
            <a:r>
              <a:rPr lang="en-US" dirty="0" smtClean="0"/>
              <a:t>loss of information</a:t>
            </a:r>
            <a:endParaRPr lang="en-US" dirty="0"/>
          </a:p>
        </p:txBody>
      </p:sp>
      <p:sp>
        <p:nvSpPr>
          <p:cNvPr id="14" name="TextBox 13"/>
          <p:cNvSpPr txBox="1"/>
          <p:nvPr/>
        </p:nvSpPr>
        <p:spPr>
          <a:xfrm>
            <a:off x="3427133" y="1334000"/>
            <a:ext cx="2951855" cy="3416320"/>
          </a:xfrm>
          <a:prstGeom prst="rect">
            <a:avLst/>
          </a:prstGeom>
          <a:solidFill>
            <a:schemeClr val="lt1">
              <a:alpha val="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endParaRPr lang="en-US" dirty="0" smtClean="0"/>
          </a:p>
          <a:p>
            <a:endParaRPr lang="en-US" dirty="0"/>
          </a:p>
          <a:p>
            <a:endParaRPr lang="en-US" dirty="0" smtClean="0"/>
          </a:p>
          <a:p>
            <a:r>
              <a:rPr lang="en-US" dirty="0" smtClean="0"/>
              <a:t>	In Sample</a:t>
            </a:r>
            <a:endParaRPr lang="en-US" dirty="0"/>
          </a:p>
          <a:p>
            <a:endParaRPr lang="en-US" dirty="0" smtClean="0"/>
          </a:p>
          <a:p>
            <a:endParaRPr lang="en-US" dirty="0"/>
          </a:p>
          <a:p>
            <a:endParaRPr lang="en-US" dirty="0" smtClean="0"/>
          </a:p>
          <a:p>
            <a:endParaRPr lang="en-US" dirty="0" smtClean="0"/>
          </a:p>
          <a:p>
            <a:endParaRPr lang="en-US" dirty="0" smtClean="0"/>
          </a:p>
          <a:p>
            <a:r>
              <a:rPr lang="en-US" dirty="0" smtClean="0"/>
              <a:t>	Out of Sample</a:t>
            </a:r>
            <a:endParaRPr lang="en-US" dirty="0"/>
          </a:p>
          <a:p>
            <a:endParaRPr lang="en-US" dirty="0" smtClean="0"/>
          </a:p>
          <a:p>
            <a:endParaRPr lang="en-US" dirty="0"/>
          </a:p>
        </p:txBody>
      </p:sp>
      <p:sp>
        <p:nvSpPr>
          <p:cNvPr id="15" name="Rectangle 14"/>
          <p:cNvSpPr/>
          <p:nvPr/>
        </p:nvSpPr>
        <p:spPr>
          <a:xfrm>
            <a:off x="2874491" y="1315961"/>
            <a:ext cx="552642" cy="342742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800" dirty="0" smtClean="0"/>
              <a:t>Person 1</a:t>
            </a:r>
            <a:endParaRPr lang="en-US" sz="800" dirty="0"/>
          </a:p>
          <a:p>
            <a:pPr algn="ctr"/>
            <a:r>
              <a:rPr lang="en-US" sz="800" dirty="0" smtClean="0"/>
              <a:t>Person 2</a:t>
            </a:r>
          </a:p>
          <a:p>
            <a:pPr algn="ctr"/>
            <a:r>
              <a:rPr lang="en-US" sz="800" dirty="0" smtClean="0"/>
              <a:t>Person 3</a:t>
            </a:r>
          </a:p>
          <a:p>
            <a:pPr algn="ctr"/>
            <a:endParaRPr lang="en-US" sz="800" dirty="0"/>
          </a:p>
          <a:p>
            <a:pPr algn="ctr"/>
            <a:endParaRPr lang="en-US" sz="800" dirty="0" smtClean="0"/>
          </a:p>
          <a:p>
            <a:pPr algn="ctr"/>
            <a:r>
              <a:rPr lang="en-US" sz="800" dirty="0" smtClean="0"/>
              <a:t>.</a:t>
            </a:r>
            <a:endParaRPr lang="en-US" sz="800" dirty="0"/>
          </a:p>
          <a:p>
            <a:pPr algn="ctr"/>
            <a:r>
              <a:rPr lang="en-US" sz="800" dirty="0" smtClean="0"/>
              <a:t>.</a:t>
            </a:r>
          </a:p>
          <a:p>
            <a:pPr algn="ctr"/>
            <a:r>
              <a:rPr lang="en-US" sz="800" dirty="0" smtClean="0"/>
              <a:t>.</a:t>
            </a: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r>
              <a:rPr lang="en-US" sz="800" dirty="0" smtClean="0"/>
              <a:t>Person N</a:t>
            </a:r>
          </a:p>
          <a:p>
            <a:pPr algn="ct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endParaRPr lang="en-US" sz="800" dirty="0" smtClean="0"/>
          </a:p>
          <a:p>
            <a:pPr algn="ctr"/>
            <a:endParaRPr lang="en-US" dirty="0"/>
          </a:p>
        </p:txBody>
      </p:sp>
      <p:cxnSp>
        <p:nvCxnSpPr>
          <p:cNvPr id="17" name="Straight Arrow Connector 16"/>
          <p:cNvCxnSpPr/>
          <p:nvPr/>
        </p:nvCxnSpPr>
        <p:spPr>
          <a:xfrm flipV="1">
            <a:off x="1517005" y="2023401"/>
            <a:ext cx="1492793" cy="95262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5760749" y="2281648"/>
            <a:ext cx="129514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3" name="TextBox 22"/>
          <p:cNvSpPr txBox="1"/>
          <p:nvPr/>
        </p:nvSpPr>
        <p:spPr>
          <a:xfrm>
            <a:off x="7391051" y="1875734"/>
            <a:ext cx="1560644" cy="2862323"/>
          </a:xfrm>
          <a:prstGeom prst="rect">
            <a:avLst/>
          </a:prstGeom>
          <a:noFill/>
        </p:spPr>
        <p:txBody>
          <a:bodyPr wrap="none" rtlCol="0">
            <a:spAutoFit/>
          </a:bodyPr>
          <a:lstStyle/>
          <a:p>
            <a:r>
              <a:rPr lang="en-US" dirty="0" smtClean="0"/>
              <a:t>Characteristics</a:t>
            </a:r>
          </a:p>
          <a:p>
            <a:r>
              <a:rPr lang="en-US" dirty="0" smtClean="0"/>
              <a:t>Patterns</a:t>
            </a:r>
          </a:p>
          <a:p>
            <a:r>
              <a:rPr lang="en-US" dirty="0" smtClean="0"/>
              <a:t>Models</a:t>
            </a:r>
          </a:p>
          <a:p>
            <a:endParaRPr lang="en-US" dirty="0" smtClean="0"/>
          </a:p>
          <a:p>
            <a:endParaRPr lang="en-US" dirty="0"/>
          </a:p>
          <a:p>
            <a:r>
              <a:rPr lang="en-US" dirty="0" smtClean="0"/>
              <a:t>Predictions</a:t>
            </a:r>
          </a:p>
          <a:p>
            <a:r>
              <a:rPr lang="en-US" dirty="0" smtClean="0"/>
              <a:t>Similarities</a:t>
            </a:r>
          </a:p>
          <a:p>
            <a:r>
              <a:rPr lang="en-US" dirty="0" smtClean="0"/>
              <a:t>Differences</a:t>
            </a:r>
          </a:p>
          <a:p>
            <a:r>
              <a:rPr lang="en-US" dirty="0" smtClean="0"/>
              <a:t>Distance </a:t>
            </a:r>
          </a:p>
          <a:p>
            <a:endParaRPr lang="en-US" dirty="0" smtClean="0"/>
          </a:p>
        </p:txBody>
      </p:sp>
      <p:cxnSp>
        <p:nvCxnSpPr>
          <p:cNvPr id="25" name="Straight Arrow Connector 24"/>
          <p:cNvCxnSpPr/>
          <p:nvPr/>
        </p:nvCxnSpPr>
        <p:spPr>
          <a:xfrm>
            <a:off x="5913149" y="3891304"/>
            <a:ext cx="129514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6686466" y="569619"/>
            <a:ext cx="2108269" cy="646331"/>
          </a:xfrm>
          <a:prstGeom prst="rect">
            <a:avLst/>
          </a:prstGeom>
          <a:noFill/>
        </p:spPr>
        <p:txBody>
          <a:bodyPr wrap="none" rtlCol="0">
            <a:spAutoFit/>
          </a:bodyPr>
          <a:lstStyle/>
          <a:p>
            <a:r>
              <a:rPr lang="en-US" dirty="0" smtClean="0"/>
              <a:t>Some data </a:t>
            </a:r>
            <a:br>
              <a:rPr lang="en-US" dirty="0" smtClean="0"/>
            </a:br>
            <a:r>
              <a:rPr lang="en-US" dirty="0" smtClean="0"/>
              <a:t>has observed results</a:t>
            </a:r>
            <a:endParaRPr lang="en-US" dirty="0"/>
          </a:p>
        </p:txBody>
      </p:sp>
      <p:cxnSp>
        <p:nvCxnSpPr>
          <p:cNvPr id="22" name="Straight Arrow Connector 21"/>
          <p:cNvCxnSpPr/>
          <p:nvPr/>
        </p:nvCxnSpPr>
        <p:spPr>
          <a:xfrm flipH="1">
            <a:off x="6183117" y="932577"/>
            <a:ext cx="391742" cy="28337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9622295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IIR Code Example with Convolution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1592889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5033086" cy="668408"/>
          </a:xfrm>
        </p:spPr>
        <p:txBody>
          <a:bodyPr/>
          <a:lstStyle/>
          <a:p>
            <a:r>
              <a:rPr lang="en-US" dirty="0" smtClean="0"/>
              <a:t>Example in Quant Finance</a:t>
            </a:r>
            <a:endParaRPr lang="en-US" dirty="0"/>
          </a:p>
        </p:txBody>
      </p:sp>
      <p:sp>
        <p:nvSpPr>
          <p:cNvPr id="3" name="Content Placeholder 2"/>
          <p:cNvSpPr>
            <a:spLocks noGrp="1"/>
          </p:cNvSpPr>
          <p:nvPr>
            <p:ph idx="1"/>
          </p:nvPr>
        </p:nvSpPr>
        <p:spPr>
          <a:xfrm>
            <a:off x="457199" y="943046"/>
            <a:ext cx="6686895" cy="2557968"/>
          </a:xfrm>
        </p:spPr>
        <p:txBody>
          <a:bodyPr/>
          <a:lstStyle/>
          <a:p>
            <a:r>
              <a:rPr lang="en-US" dirty="0" smtClean="0"/>
              <a:t>Stock Prices</a:t>
            </a:r>
          </a:p>
          <a:p>
            <a:pPr lvl="1"/>
            <a:r>
              <a:rPr lang="en-US" dirty="0" err="1" smtClean="0"/>
              <a:t>appl</a:t>
            </a:r>
            <a:r>
              <a:rPr lang="en-US" dirty="0" smtClean="0"/>
              <a:t>[n]</a:t>
            </a:r>
          </a:p>
          <a:p>
            <a:pPr lvl="1"/>
            <a:r>
              <a:rPr lang="en-US" dirty="0" err="1"/>
              <a:t>f</a:t>
            </a:r>
            <a:r>
              <a:rPr lang="en-US" dirty="0" err="1" smtClean="0"/>
              <a:t>b</a:t>
            </a:r>
            <a:r>
              <a:rPr lang="en-US" dirty="0" smtClean="0"/>
              <a:t>[n]</a:t>
            </a:r>
          </a:p>
          <a:p>
            <a:pPr lvl="1"/>
            <a:r>
              <a:rPr lang="en-US" dirty="0" err="1" smtClean="0"/>
              <a:t>goog</a:t>
            </a:r>
            <a:r>
              <a:rPr lang="en-US" dirty="0" smtClean="0"/>
              <a:t>[n]</a:t>
            </a:r>
            <a:endParaRPr lang="en-US" dirty="0"/>
          </a:p>
          <a:p>
            <a:r>
              <a:rPr lang="en-US" dirty="0" smtClean="0"/>
              <a:t>n = today, n-1 = yesterday, etc.</a:t>
            </a:r>
            <a:br>
              <a:rPr lang="en-US" dirty="0" smtClean="0"/>
            </a:br>
            <a:endParaRPr lang="en-US" dirty="0" smtClean="0"/>
          </a:p>
          <a:p>
            <a:r>
              <a:rPr lang="en-US" dirty="0" smtClean="0"/>
              <a:t>Convert to this form, rows = companies, columns = features</a:t>
            </a:r>
            <a:endParaRPr lang="en-US" dirty="0"/>
          </a:p>
        </p:txBody>
      </p:sp>
      <p:pic>
        <p:nvPicPr>
          <p:cNvPr id="4" name="Picture 3" descr="AAPL 107.73 1.00 0.94% _ Apple Inc.pdf"/>
          <p:cNvPicPr>
            <a:picLocks noChangeAspect="1"/>
          </p:cNvPicPr>
          <p:nvPr/>
        </p:nvPicPr>
        <p:blipFill rotWithShape="1">
          <a:blip r:embed="rId2">
            <a:extLst>
              <a:ext uri="{28A0092B-C50C-407E-A947-70E740481C1C}">
                <a14:useLocalDpi xmlns:a14="http://schemas.microsoft.com/office/drawing/2010/main" val="0"/>
              </a:ext>
            </a:extLst>
          </a:blip>
          <a:srcRect t="7717" r="35687" b="39293"/>
          <a:stretch/>
        </p:blipFill>
        <p:spPr>
          <a:xfrm>
            <a:off x="6354634" y="146873"/>
            <a:ext cx="2636369" cy="281110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6" name="Straight Arrow Connector 5"/>
          <p:cNvCxnSpPr/>
          <p:nvPr/>
        </p:nvCxnSpPr>
        <p:spPr>
          <a:xfrm flipH="1">
            <a:off x="3325091" y="1640629"/>
            <a:ext cx="167577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aphicFrame>
        <p:nvGraphicFramePr>
          <p:cNvPr id="7" name="Table 6"/>
          <p:cNvGraphicFramePr>
            <a:graphicFrameLocks noGrp="1"/>
          </p:cNvGraphicFramePr>
          <p:nvPr>
            <p:extLst>
              <p:ext uri="{D42A27DB-BD31-4B8C-83A1-F6EECF244321}">
                <p14:modId xmlns:p14="http://schemas.microsoft.com/office/powerpoint/2010/main" val="4191233409"/>
              </p:ext>
            </p:extLst>
          </p:nvPr>
        </p:nvGraphicFramePr>
        <p:xfrm>
          <a:off x="492480" y="3610209"/>
          <a:ext cx="7810572" cy="1752600"/>
        </p:xfrm>
        <a:graphic>
          <a:graphicData uri="http://schemas.openxmlformats.org/drawingml/2006/table">
            <a:tbl>
              <a:tblPr firstRow="1" bandRow="1">
                <a:tableStyleId>{5C22544A-7EE6-4342-B048-85BDC9FD1C3A}</a:tableStyleId>
              </a:tblPr>
              <a:tblGrid>
                <a:gridCol w="1301762"/>
                <a:gridCol w="1301762"/>
                <a:gridCol w="1455049"/>
                <a:gridCol w="1287701"/>
                <a:gridCol w="1162536"/>
                <a:gridCol w="1301762"/>
              </a:tblGrid>
              <a:tr h="370840">
                <a:tc>
                  <a:txBody>
                    <a:bodyPr/>
                    <a:lstStyle/>
                    <a:p>
                      <a:endParaRPr lang="en-US" dirty="0"/>
                    </a:p>
                  </a:txBody>
                  <a:tcPr/>
                </a:tc>
                <a:tc>
                  <a:txBody>
                    <a:bodyPr/>
                    <a:lstStyle/>
                    <a:p>
                      <a:r>
                        <a:rPr lang="en-US" dirty="0" smtClean="0"/>
                        <a:t>Price</a:t>
                      </a:r>
                      <a:endParaRPr lang="en-US" dirty="0"/>
                    </a:p>
                  </a:txBody>
                  <a:tcPr/>
                </a:tc>
                <a:tc>
                  <a:txBody>
                    <a:bodyPr/>
                    <a:lstStyle/>
                    <a:p>
                      <a:r>
                        <a:rPr lang="en-US" dirty="0" smtClean="0"/>
                        <a:t>Price[n-30]</a:t>
                      </a:r>
                      <a:endParaRPr lang="en-US" dirty="0"/>
                    </a:p>
                  </a:txBody>
                  <a:tcPr/>
                </a:tc>
                <a:tc>
                  <a:txBody>
                    <a:bodyPr/>
                    <a:lstStyle/>
                    <a:p>
                      <a:r>
                        <a:rPr lang="en-US" dirty="0" smtClean="0"/>
                        <a:t>20 day MA</a:t>
                      </a:r>
                      <a:endParaRPr lang="en-US" dirty="0"/>
                    </a:p>
                  </a:txBody>
                  <a:tcPr/>
                </a:tc>
                <a:tc>
                  <a:txBody>
                    <a:bodyPr/>
                    <a:lstStyle/>
                    <a:p>
                      <a:r>
                        <a:rPr lang="en-US" dirty="0" smtClean="0"/>
                        <a:t>1 year average</a:t>
                      </a:r>
                      <a:endParaRPr lang="en-US" dirty="0"/>
                    </a:p>
                  </a:txBody>
                  <a:tcPr/>
                </a:tc>
                <a:tc>
                  <a:txBody>
                    <a:bodyPr/>
                    <a:lstStyle/>
                    <a:p>
                      <a:r>
                        <a:rPr lang="en-US" dirty="0" smtClean="0"/>
                        <a:t>Expected Price?</a:t>
                      </a:r>
                      <a:endParaRPr lang="en-US" dirty="0"/>
                    </a:p>
                  </a:txBody>
                  <a:tcPr/>
                </a:tc>
              </a:tr>
              <a:tr h="370840">
                <a:tc>
                  <a:txBody>
                    <a:bodyPr/>
                    <a:lstStyle/>
                    <a:p>
                      <a:r>
                        <a:rPr lang="en-US" dirty="0" smtClean="0"/>
                        <a:t>APPL</a:t>
                      </a:r>
                      <a:endParaRPr lang="en-US" dirty="0"/>
                    </a:p>
                  </a:txBody>
                  <a:tcPr/>
                </a:tc>
                <a:tc>
                  <a:txBody>
                    <a:bodyPr/>
                    <a:lstStyle/>
                    <a:p>
                      <a:r>
                        <a:rPr lang="en-US" dirty="0" err="1" smtClean="0"/>
                        <a:t>appl</a:t>
                      </a:r>
                      <a:r>
                        <a:rPr lang="en-US" dirty="0" smtClean="0"/>
                        <a:t>[n]</a:t>
                      </a:r>
                      <a:endParaRPr lang="en-US" dirty="0"/>
                    </a:p>
                  </a:txBody>
                  <a:tcPr/>
                </a:tc>
                <a:tc>
                  <a:txBody>
                    <a:bodyPr/>
                    <a:lstStyle/>
                    <a:p>
                      <a:r>
                        <a:rPr lang="en-US" dirty="0" err="1" smtClean="0"/>
                        <a:t>appl</a:t>
                      </a:r>
                      <a:r>
                        <a:rPr lang="en-US" dirty="0" smtClean="0"/>
                        <a:t>[n-20]</a:t>
                      </a:r>
                      <a:endParaRPr lang="en-US" dirty="0"/>
                    </a:p>
                  </a:txBody>
                  <a:tcPr/>
                </a:tc>
                <a:tc>
                  <a:txBody>
                    <a:bodyPr/>
                    <a:lstStyle/>
                    <a:p>
                      <a:r>
                        <a:rPr lang="en-US" dirty="0" err="1" smtClean="0"/>
                        <a:t>appl</a:t>
                      </a:r>
                      <a:r>
                        <a:rPr lang="en-US" dirty="0" smtClean="0"/>
                        <a:t>*h_20</a:t>
                      </a:r>
                      <a:endParaRPr lang="en-US" dirty="0"/>
                    </a:p>
                  </a:txBody>
                  <a:tcPr/>
                </a:tc>
                <a:tc>
                  <a:txBody>
                    <a:bodyPr/>
                    <a:lstStyle/>
                    <a:p>
                      <a:r>
                        <a:rPr lang="en-US" dirty="0" smtClean="0"/>
                        <a:t>appl_1y()</a:t>
                      </a:r>
                      <a:endParaRPr lang="en-US" dirty="0"/>
                    </a:p>
                  </a:txBody>
                  <a:tcPr/>
                </a:tc>
                <a:tc>
                  <a:txBody>
                    <a:bodyPr/>
                    <a:lstStyle/>
                    <a:p>
                      <a:endParaRPr lang="en-US" dirty="0"/>
                    </a:p>
                  </a:txBody>
                  <a:tcPr/>
                </a:tc>
              </a:tr>
              <a:tr h="370840">
                <a:tc>
                  <a:txBody>
                    <a:bodyPr/>
                    <a:lstStyle/>
                    <a:p>
                      <a:r>
                        <a:rPr lang="en-US" dirty="0" smtClean="0"/>
                        <a:t>FB</a:t>
                      </a:r>
                      <a:endParaRPr lang="en-US" dirty="0"/>
                    </a:p>
                  </a:txBody>
                  <a:tcPr/>
                </a:tc>
                <a:tc>
                  <a:txBody>
                    <a:bodyPr/>
                    <a:lstStyle/>
                    <a:p>
                      <a:r>
                        <a:rPr lang="en-US" dirty="0" err="1" smtClean="0"/>
                        <a:t>fb</a:t>
                      </a:r>
                      <a:r>
                        <a:rPr lang="en-US" dirty="0" smtClean="0"/>
                        <a:t>[n]</a:t>
                      </a:r>
                      <a:endParaRPr lang="en-US" dirty="0"/>
                    </a:p>
                  </a:txBody>
                  <a:tcPr/>
                </a:tc>
                <a:tc>
                  <a:txBody>
                    <a:bodyPr/>
                    <a:lstStyle/>
                    <a:p>
                      <a:r>
                        <a:rPr lang="en-US" dirty="0" err="1" smtClean="0"/>
                        <a:t>fb</a:t>
                      </a:r>
                      <a:r>
                        <a:rPr lang="en-US" dirty="0" smtClean="0"/>
                        <a:t>[n-20]</a:t>
                      </a:r>
                      <a:endParaRPr lang="en-US" dirty="0"/>
                    </a:p>
                  </a:txBody>
                  <a:tcPr/>
                </a:tc>
                <a:tc>
                  <a:txBody>
                    <a:bodyPr/>
                    <a:lstStyle/>
                    <a:p>
                      <a:r>
                        <a:rPr lang="en-US" dirty="0" err="1" smtClean="0"/>
                        <a:t>fb</a:t>
                      </a:r>
                      <a:r>
                        <a:rPr lang="en-US" dirty="0" smtClean="0"/>
                        <a:t>*h_20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fb_1y()</a:t>
                      </a:r>
                    </a:p>
                  </a:txBody>
                  <a:tcPr/>
                </a:tc>
                <a:tc>
                  <a:txBody>
                    <a:bodyPr/>
                    <a:lstStyle/>
                    <a:p>
                      <a:endParaRPr lang="en-US"/>
                    </a:p>
                  </a:txBody>
                  <a:tcPr/>
                </a:tc>
              </a:tr>
              <a:tr h="370840">
                <a:tc>
                  <a:txBody>
                    <a:bodyPr/>
                    <a:lstStyle/>
                    <a:p>
                      <a:r>
                        <a:rPr lang="en-US" dirty="0" smtClean="0"/>
                        <a:t>GOOG</a:t>
                      </a:r>
                      <a:endParaRPr lang="en-US" dirty="0"/>
                    </a:p>
                  </a:txBody>
                  <a:tcPr/>
                </a:tc>
                <a:tc>
                  <a:txBody>
                    <a:bodyPr/>
                    <a:lstStyle/>
                    <a:p>
                      <a:r>
                        <a:rPr lang="en-US" dirty="0" err="1" smtClean="0"/>
                        <a:t>goog</a:t>
                      </a:r>
                      <a:r>
                        <a:rPr lang="en-US" dirty="0" smtClean="0"/>
                        <a:t>[n]</a:t>
                      </a:r>
                      <a:endParaRPr lang="en-US" dirty="0"/>
                    </a:p>
                  </a:txBody>
                  <a:tcPr/>
                </a:tc>
                <a:tc>
                  <a:txBody>
                    <a:bodyPr/>
                    <a:lstStyle/>
                    <a:p>
                      <a:r>
                        <a:rPr lang="en-US" dirty="0" err="1" smtClean="0"/>
                        <a:t>goog</a:t>
                      </a:r>
                      <a:r>
                        <a:rPr lang="en-US" dirty="0" smtClean="0"/>
                        <a:t>[n-20]</a:t>
                      </a:r>
                      <a:endParaRPr lang="en-US" dirty="0"/>
                    </a:p>
                  </a:txBody>
                  <a:tcPr/>
                </a:tc>
                <a:tc>
                  <a:txBody>
                    <a:bodyPr/>
                    <a:lstStyle/>
                    <a:p>
                      <a:r>
                        <a:rPr lang="en-US" dirty="0" err="1" smtClean="0"/>
                        <a:t>goog</a:t>
                      </a:r>
                      <a:r>
                        <a:rPr lang="en-US" dirty="0" smtClean="0"/>
                        <a:t>*h_20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goog_1y()</a:t>
                      </a:r>
                    </a:p>
                  </a:txBody>
                  <a:tcPr/>
                </a:tc>
                <a:tc>
                  <a:txBody>
                    <a:bodyPr/>
                    <a:lstStyle/>
                    <a:p>
                      <a:endParaRPr lang="en-US" dirty="0"/>
                    </a:p>
                  </a:txBody>
                  <a:tcPr/>
                </a:tc>
              </a:tr>
            </a:tbl>
          </a:graphicData>
        </a:graphic>
      </p:graphicFrame>
    </p:spTree>
    <p:extLst>
      <p:ext uri="{BB962C8B-B14F-4D97-AF65-F5344CB8AC3E}">
        <p14:creationId xmlns:p14="http://schemas.microsoft.com/office/powerpoint/2010/main" val="459006093"/>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t>
            </a:r>
            <a:r>
              <a:rPr lang="en-US" dirty="0"/>
              <a:t>c</a:t>
            </a:r>
            <a:r>
              <a:rPr lang="en-US" dirty="0" smtClean="0"/>
              <a:t>ould stock FB be priced today?</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smtClean="0"/>
              <a:t>Group_Average_1 year </a:t>
            </a:r>
          </a:p>
          <a:p>
            <a:pPr marL="0" indent="0">
              <a:buNone/>
            </a:pPr>
            <a:r>
              <a:rPr lang="en-US" dirty="0" smtClean="0"/>
              <a:t>			= (FB_1YearAve + GOOG_1YearAve + AAPL_1YearAve)/3</a:t>
            </a:r>
            <a:br>
              <a:rPr lang="en-US" dirty="0" smtClean="0"/>
            </a:br>
            <a:endParaRPr lang="en-US" dirty="0" smtClean="0"/>
          </a:p>
          <a:p>
            <a:pPr marL="0" indent="0">
              <a:buNone/>
            </a:pPr>
            <a:r>
              <a:rPr lang="en-US" dirty="0" err="1" smtClean="0"/>
              <a:t>Group_Average_today</a:t>
            </a:r>
            <a:r>
              <a:rPr lang="en-US" dirty="0" smtClean="0"/>
              <a:t>[n] = (</a:t>
            </a:r>
            <a:r>
              <a:rPr lang="en-US" dirty="0" err="1" smtClean="0"/>
              <a:t>fb</a:t>
            </a:r>
            <a:r>
              <a:rPr lang="en-US" dirty="0" smtClean="0"/>
              <a:t>[n]+</a:t>
            </a:r>
            <a:r>
              <a:rPr lang="en-US" dirty="0" err="1" smtClean="0"/>
              <a:t>goog</a:t>
            </a:r>
            <a:r>
              <a:rPr lang="en-US" dirty="0" smtClean="0"/>
              <a:t>[n]+</a:t>
            </a:r>
            <a:r>
              <a:rPr lang="en-US" dirty="0" err="1" smtClean="0"/>
              <a:t>aapl</a:t>
            </a:r>
            <a:r>
              <a:rPr lang="en-US" dirty="0" smtClean="0"/>
              <a:t>[n])/3</a:t>
            </a:r>
          </a:p>
          <a:p>
            <a:pPr marL="0" indent="0">
              <a:buNone/>
            </a:pPr>
            <a:endParaRPr lang="en-US" dirty="0"/>
          </a:p>
          <a:p>
            <a:pPr marL="0" indent="0">
              <a:buNone/>
            </a:pPr>
            <a:r>
              <a:rPr lang="en-US" dirty="0" smtClean="0"/>
              <a:t>Today’s price </a:t>
            </a:r>
            <a:r>
              <a:rPr lang="en-US" dirty="0"/>
              <a:t>c</a:t>
            </a:r>
            <a:r>
              <a:rPr lang="en-US" dirty="0" smtClean="0"/>
              <a:t>ould be predicted as the same ratio as over the past year:</a:t>
            </a:r>
          </a:p>
          <a:p>
            <a:pPr marL="0" indent="0">
              <a:buNone/>
            </a:pPr>
            <a:r>
              <a:rPr lang="en-US" dirty="0"/>
              <a:t>	</a:t>
            </a:r>
            <a:r>
              <a:rPr lang="en-US" dirty="0" smtClean="0"/>
              <a:t>FB-1 year				FB-today</a:t>
            </a:r>
          </a:p>
          <a:p>
            <a:pPr marL="0" indent="0">
              <a:buNone/>
            </a:pPr>
            <a:r>
              <a:rPr lang="en-US" dirty="0"/>
              <a:t>	</a:t>
            </a:r>
            <a:r>
              <a:rPr lang="en-US" dirty="0" smtClean="0"/>
              <a:t>------------			= 	------------</a:t>
            </a:r>
          </a:p>
          <a:p>
            <a:pPr marL="0" indent="0">
              <a:buNone/>
            </a:pPr>
            <a:r>
              <a:rPr lang="en-US" dirty="0"/>
              <a:t>	</a:t>
            </a:r>
            <a:r>
              <a:rPr lang="en-US" dirty="0" smtClean="0"/>
              <a:t>Group-1 year 			group today</a:t>
            </a:r>
          </a:p>
          <a:p>
            <a:pPr marL="0" indent="0">
              <a:buNone/>
            </a:pPr>
            <a:endParaRPr lang="en-US" dirty="0"/>
          </a:p>
          <a:p>
            <a:pPr marL="0" indent="0">
              <a:buNone/>
            </a:pPr>
            <a:r>
              <a:rPr lang="en-US" dirty="0" err="1"/>
              <a:t>f</a:t>
            </a:r>
            <a:r>
              <a:rPr lang="en-US" dirty="0" err="1" smtClean="0"/>
              <a:t>b_exp</a:t>
            </a:r>
            <a:r>
              <a:rPr lang="en-US" dirty="0" smtClean="0"/>
              <a:t>[n] =  </a:t>
            </a:r>
            <a:r>
              <a:rPr lang="en-US" dirty="0" err="1" smtClean="0"/>
              <a:t>Group_Average_today</a:t>
            </a:r>
            <a:r>
              <a:rPr lang="en-US" dirty="0" smtClean="0"/>
              <a:t> * </a:t>
            </a:r>
            <a:r>
              <a:rPr lang="en-US" dirty="0" err="1" smtClean="0"/>
              <a:t>fb</a:t>
            </a:r>
            <a:r>
              <a:rPr lang="en-US" dirty="0" smtClean="0"/>
              <a:t>[n]/</a:t>
            </a:r>
            <a:r>
              <a:rPr lang="en-US" dirty="0"/>
              <a:t>Group_Average_1 </a:t>
            </a:r>
            <a:r>
              <a:rPr lang="en-US" dirty="0" smtClean="0"/>
              <a:t>year</a:t>
            </a:r>
          </a:p>
          <a:p>
            <a:pPr marL="0" indent="0">
              <a:buNone/>
            </a:pPr>
            <a:r>
              <a:rPr lang="en-US" dirty="0" err="1"/>
              <a:t>g</a:t>
            </a:r>
            <a:r>
              <a:rPr lang="en-US" dirty="0" err="1" smtClean="0"/>
              <a:t>oog_exp</a:t>
            </a:r>
            <a:r>
              <a:rPr lang="en-US" dirty="0" smtClean="0"/>
              <a:t>[n] =  </a:t>
            </a:r>
            <a:r>
              <a:rPr lang="en-US" dirty="0" err="1"/>
              <a:t>Group_Average_today</a:t>
            </a:r>
            <a:r>
              <a:rPr lang="en-US" dirty="0"/>
              <a:t> * </a:t>
            </a:r>
            <a:r>
              <a:rPr lang="en-US" dirty="0" err="1" smtClean="0"/>
              <a:t>goog</a:t>
            </a:r>
            <a:r>
              <a:rPr lang="en-US" dirty="0" smtClean="0"/>
              <a:t>[</a:t>
            </a:r>
            <a:r>
              <a:rPr lang="en-US" dirty="0"/>
              <a:t>n]/Group_Average_1 </a:t>
            </a:r>
            <a:r>
              <a:rPr lang="en-US" dirty="0" smtClean="0"/>
              <a:t>year</a:t>
            </a:r>
          </a:p>
          <a:p>
            <a:pPr marL="0" indent="0">
              <a:buNone/>
            </a:pPr>
            <a:r>
              <a:rPr lang="en-US" dirty="0" err="1" smtClean="0"/>
              <a:t>Apple_exp</a:t>
            </a:r>
            <a:r>
              <a:rPr lang="en-US" dirty="0" smtClean="0"/>
              <a:t>[n] = </a:t>
            </a:r>
            <a:r>
              <a:rPr lang="en-US" dirty="0" err="1"/>
              <a:t>Group_Average_today</a:t>
            </a:r>
            <a:r>
              <a:rPr lang="en-US" dirty="0"/>
              <a:t> * </a:t>
            </a:r>
            <a:r>
              <a:rPr lang="en-US" dirty="0" err="1" smtClean="0"/>
              <a:t>aapl</a:t>
            </a:r>
            <a:r>
              <a:rPr lang="en-US" dirty="0" smtClean="0"/>
              <a:t>[</a:t>
            </a:r>
            <a:r>
              <a:rPr lang="en-US" dirty="0"/>
              <a:t>n]/Group_Average_1 </a:t>
            </a:r>
            <a:r>
              <a:rPr lang="en-US" dirty="0" smtClean="0"/>
              <a:t>year</a:t>
            </a:r>
            <a:endParaRPr lang="en-US" dirty="0"/>
          </a:p>
          <a:p>
            <a:pPr marL="0" indent="0">
              <a:buNone/>
            </a:pPr>
            <a:endParaRPr lang="en-US" dirty="0"/>
          </a:p>
          <a:p>
            <a:pPr marL="0" indent="0">
              <a:buNone/>
            </a:pPr>
            <a:r>
              <a:rPr lang="en-US" dirty="0" smtClean="0"/>
              <a:t>Difference [n] = </a:t>
            </a:r>
            <a:r>
              <a:rPr lang="en-US" dirty="0" err="1" smtClean="0"/>
              <a:t>fb</a:t>
            </a:r>
            <a:r>
              <a:rPr lang="en-US" dirty="0" smtClean="0"/>
              <a:t>[n] – </a:t>
            </a:r>
            <a:r>
              <a:rPr lang="en-US" dirty="0" err="1"/>
              <a:t>fb_exp</a:t>
            </a:r>
            <a:r>
              <a:rPr lang="en-US" dirty="0"/>
              <a:t>[n] </a:t>
            </a:r>
          </a:p>
          <a:p>
            <a:pPr marL="0" indent="0">
              <a:buNone/>
            </a:pP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57702351"/>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45930" cy="668408"/>
          </a:xfrm>
        </p:spPr>
        <p:txBody>
          <a:bodyPr>
            <a:normAutofit/>
          </a:bodyPr>
          <a:lstStyle/>
          <a:p>
            <a:r>
              <a:rPr lang="en-US" dirty="0" smtClean="0"/>
              <a:t>Example in Quant Finance: Limits of LTI Systems</a:t>
            </a:r>
            <a:endParaRPr lang="en-US" dirty="0"/>
          </a:p>
        </p:txBody>
      </p:sp>
      <p:sp>
        <p:nvSpPr>
          <p:cNvPr id="3" name="Content Placeholder 2"/>
          <p:cNvSpPr>
            <a:spLocks noGrp="1"/>
          </p:cNvSpPr>
          <p:nvPr>
            <p:ph idx="1"/>
          </p:nvPr>
        </p:nvSpPr>
        <p:spPr>
          <a:xfrm>
            <a:off x="457199" y="943046"/>
            <a:ext cx="6686895" cy="944558"/>
          </a:xfrm>
        </p:spPr>
        <p:txBody>
          <a:bodyPr/>
          <a:lstStyle/>
          <a:p>
            <a:r>
              <a:rPr lang="en-US" dirty="0" smtClean="0"/>
              <a:t>Stock Prices: </a:t>
            </a:r>
            <a:r>
              <a:rPr lang="en-US" dirty="0" err="1" smtClean="0"/>
              <a:t>appl</a:t>
            </a:r>
            <a:r>
              <a:rPr lang="en-US" dirty="0" smtClean="0"/>
              <a:t>[n], </a:t>
            </a:r>
            <a:r>
              <a:rPr lang="en-US" dirty="0" err="1" smtClean="0"/>
              <a:t>fb</a:t>
            </a:r>
            <a:r>
              <a:rPr lang="en-US" dirty="0" smtClean="0"/>
              <a:t>[n], </a:t>
            </a:r>
            <a:r>
              <a:rPr lang="en-US" dirty="0" err="1" smtClean="0"/>
              <a:t>goog</a:t>
            </a:r>
            <a:r>
              <a:rPr lang="en-US" dirty="0" smtClean="0"/>
              <a:t>[n]</a:t>
            </a:r>
            <a:endParaRPr lang="en-US" dirty="0"/>
          </a:p>
          <a:p>
            <a:r>
              <a:rPr lang="en-US" dirty="0" smtClean="0"/>
              <a:t>n = today, n-1 = yesterday, etc.</a:t>
            </a:r>
          </a:p>
        </p:txBody>
      </p:sp>
      <p:sp>
        <p:nvSpPr>
          <p:cNvPr id="9" name="TextBox 8"/>
          <p:cNvSpPr txBox="1"/>
          <p:nvPr/>
        </p:nvSpPr>
        <p:spPr>
          <a:xfrm>
            <a:off x="492480" y="5163259"/>
            <a:ext cx="2569934" cy="646331"/>
          </a:xfrm>
          <a:prstGeom prst="rect">
            <a:avLst/>
          </a:prstGeom>
          <a:noFill/>
        </p:spPr>
        <p:txBody>
          <a:bodyPr wrap="none" rtlCol="0">
            <a:spAutoFit/>
          </a:bodyPr>
          <a:lstStyle/>
          <a:p>
            <a:r>
              <a:rPr lang="en-US" dirty="0" smtClean="0"/>
              <a:t>These features can be</a:t>
            </a:r>
          </a:p>
          <a:p>
            <a:r>
              <a:rPr lang="en-US" dirty="0" smtClean="0"/>
              <a:t>Calculated by LTI systems</a:t>
            </a:r>
            <a:endParaRPr lang="en-US" dirty="0"/>
          </a:p>
        </p:txBody>
      </p:sp>
      <p:cxnSp>
        <p:nvCxnSpPr>
          <p:cNvPr id="11" name="Straight Arrow Connector 10"/>
          <p:cNvCxnSpPr/>
          <p:nvPr/>
        </p:nvCxnSpPr>
        <p:spPr>
          <a:xfrm>
            <a:off x="492480" y="4915126"/>
            <a:ext cx="5205156"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6350303" y="5349421"/>
            <a:ext cx="2618100" cy="646331"/>
          </a:xfrm>
          <a:prstGeom prst="rect">
            <a:avLst/>
          </a:prstGeom>
          <a:noFill/>
        </p:spPr>
        <p:txBody>
          <a:bodyPr wrap="none" rtlCol="0">
            <a:spAutoFit/>
          </a:bodyPr>
          <a:lstStyle/>
          <a:p>
            <a:r>
              <a:rPr lang="en-US" dirty="0" smtClean="0"/>
              <a:t>These are not, </a:t>
            </a:r>
            <a:r>
              <a:rPr lang="en-US" dirty="0" err="1" smtClean="0"/>
              <a:t>eg</a:t>
            </a:r>
            <a:r>
              <a:rPr lang="en-US" dirty="0" smtClean="0"/>
              <a:t>. median </a:t>
            </a:r>
            <a:br>
              <a:rPr lang="en-US" dirty="0" smtClean="0"/>
            </a:br>
            <a:r>
              <a:rPr lang="en-US" dirty="0" smtClean="0"/>
              <a:t>and many others</a:t>
            </a:r>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4166584285"/>
              </p:ext>
            </p:extLst>
          </p:nvPr>
        </p:nvGraphicFramePr>
        <p:xfrm>
          <a:off x="368999" y="2132467"/>
          <a:ext cx="7810572" cy="2565399"/>
        </p:xfrm>
        <a:graphic>
          <a:graphicData uri="http://schemas.openxmlformats.org/drawingml/2006/table">
            <a:tbl>
              <a:tblPr firstRow="1" bandRow="1">
                <a:tableStyleId>{5C22544A-7EE6-4342-B048-85BDC9FD1C3A}</a:tableStyleId>
              </a:tblPr>
              <a:tblGrid>
                <a:gridCol w="1301762"/>
                <a:gridCol w="1301762"/>
                <a:gridCol w="1455049"/>
                <a:gridCol w="1287701"/>
                <a:gridCol w="1287701"/>
                <a:gridCol w="1176597"/>
              </a:tblGrid>
              <a:tr h="370840">
                <a:tc>
                  <a:txBody>
                    <a:bodyPr/>
                    <a:lstStyle/>
                    <a:p>
                      <a:endParaRPr lang="en-US" dirty="0"/>
                    </a:p>
                  </a:txBody>
                  <a:tcPr/>
                </a:tc>
                <a:tc>
                  <a:txBody>
                    <a:bodyPr/>
                    <a:lstStyle/>
                    <a:p>
                      <a:r>
                        <a:rPr lang="en-US" dirty="0" smtClean="0"/>
                        <a:t>Price</a:t>
                      </a:r>
                      <a:endParaRPr lang="en-US" dirty="0"/>
                    </a:p>
                  </a:txBody>
                  <a:tcPr/>
                </a:tc>
                <a:tc>
                  <a:txBody>
                    <a:bodyPr/>
                    <a:lstStyle/>
                    <a:p>
                      <a:r>
                        <a:rPr lang="en-US" dirty="0" smtClean="0"/>
                        <a:t>Price[n-30]</a:t>
                      </a:r>
                      <a:endParaRPr lang="en-US" dirty="0"/>
                    </a:p>
                  </a:txBody>
                  <a:tcPr/>
                </a:tc>
                <a:tc>
                  <a:txBody>
                    <a:bodyPr/>
                    <a:lstStyle/>
                    <a:p>
                      <a:r>
                        <a:rPr lang="en-US" dirty="0" smtClean="0"/>
                        <a:t>1 year average</a:t>
                      </a:r>
                      <a:endParaRPr lang="en-US" dirty="0"/>
                    </a:p>
                  </a:txBody>
                  <a:tcPr/>
                </a:tc>
                <a:tc>
                  <a:txBody>
                    <a:bodyPr/>
                    <a:lstStyle/>
                    <a:p>
                      <a:r>
                        <a:rPr lang="en-US" dirty="0" smtClean="0"/>
                        <a:t>median</a:t>
                      </a:r>
                      <a:endParaRPr lang="en-US" dirty="0"/>
                    </a:p>
                  </a:txBody>
                  <a:tcPr/>
                </a:tc>
                <a:tc>
                  <a:txBody>
                    <a:bodyPr/>
                    <a:lstStyle/>
                    <a:p>
                      <a:r>
                        <a:rPr lang="en-US" baseline="0" dirty="0" smtClean="0"/>
                        <a:t>Expected Price today[n]</a:t>
                      </a:r>
                      <a:endParaRPr lang="en-US" dirty="0"/>
                    </a:p>
                  </a:txBody>
                  <a:tcPr/>
                </a:tc>
              </a:tr>
              <a:tr h="370840">
                <a:tc>
                  <a:txBody>
                    <a:bodyPr/>
                    <a:lstStyle/>
                    <a:p>
                      <a:r>
                        <a:rPr lang="en-US" dirty="0" smtClean="0"/>
                        <a:t>APPL</a:t>
                      </a:r>
                      <a:endParaRPr lang="en-US" dirty="0"/>
                    </a:p>
                  </a:txBody>
                  <a:tcPr/>
                </a:tc>
                <a:tc>
                  <a:txBody>
                    <a:bodyPr/>
                    <a:lstStyle/>
                    <a:p>
                      <a:r>
                        <a:rPr lang="en-US" dirty="0" err="1" smtClean="0"/>
                        <a:t>appl</a:t>
                      </a:r>
                      <a:r>
                        <a:rPr lang="en-US" dirty="0" smtClean="0"/>
                        <a:t>[n]</a:t>
                      </a:r>
                      <a:endParaRPr lang="en-US" dirty="0"/>
                    </a:p>
                  </a:txBody>
                  <a:tcPr/>
                </a:tc>
                <a:tc>
                  <a:txBody>
                    <a:bodyPr/>
                    <a:lstStyle/>
                    <a:p>
                      <a:r>
                        <a:rPr lang="en-US" dirty="0" err="1" smtClean="0"/>
                        <a:t>appl</a:t>
                      </a:r>
                      <a:r>
                        <a:rPr lang="en-US" dirty="0" smtClean="0"/>
                        <a:t>[n-20]</a:t>
                      </a:r>
                      <a:endParaRPr lang="en-US" dirty="0"/>
                    </a:p>
                  </a:txBody>
                  <a:tcPr/>
                </a:tc>
                <a:tc>
                  <a:txBody>
                    <a:bodyPr/>
                    <a:lstStyle/>
                    <a:p>
                      <a:r>
                        <a:rPr lang="en-US" dirty="0" smtClean="0"/>
                        <a:t>appl_1y()</a:t>
                      </a:r>
                      <a:endParaRPr lang="en-US" dirty="0"/>
                    </a:p>
                  </a:txBody>
                  <a:tcPr/>
                </a:tc>
                <a:tc>
                  <a:txBody>
                    <a:bodyPr/>
                    <a:lstStyle/>
                    <a:p>
                      <a:r>
                        <a:rPr lang="en-US" dirty="0" err="1" smtClean="0"/>
                        <a:t>appl_med</a:t>
                      </a:r>
                      <a:r>
                        <a:rPr lang="en-US" dirty="0" smtClean="0"/>
                        <a:t>()</a:t>
                      </a:r>
                      <a:endParaRPr lang="en-US" dirty="0"/>
                    </a:p>
                  </a:txBody>
                  <a:tcPr/>
                </a:tc>
                <a:tc>
                  <a:txBody>
                    <a:bodyPr/>
                    <a:lstStyle/>
                    <a:p>
                      <a:r>
                        <a:rPr lang="en-US" dirty="0" err="1" smtClean="0"/>
                        <a:t>appl-exp</a:t>
                      </a:r>
                      <a:r>
                        <a:rPr lang="en-US" dirty="0" smtClean="0"/>
                        <a:t>[n]</a:t>
                      </a:r>
                      <a:endParaRPr lang="en-US" dirty="0"/>
                    </a:p>
                  </a:txBody>
                  <a:tcPr/>
                </a:tc>
              </a:tr>
              <a:tr h="370840">
                <a:tc>
                  <a:txBody>
                    <a:bodyPr/>
                    <a:lstStyle/>
                    <a:p>
                      <a:r>
                        <a:rPr lang="en-US" dirty="0" smtClean="0"/>
                        <a:t>FB</a:t>
                      </a:r>
                      <a:endParaRPr lang="en-US" dirty="0"/>
                    </a:p>
                  </a:txBody>
                  <a:tcPr/>
                </a:tc>
                <a:tc>
                  <a:txBody>
                    <a:bodyPr/>
                    <a:lstStyle/>
                    <a:p>
                      <a:r>
                        <a:rPr lang="en-US" dirty="0" err="1" smtClean="0"/>
                        <a:t>fb</a:t>
                      </a:r>
                      <a:r>
                        <a:rPr lang="en-US" dirty="0" smtClean="0"/>
                        <a:t>[n]</a:t>
                      </a:r>
                      <a:endParaRPr lang="en-US" dirty="0"/>
                    </a:p>
                  </a:txBody>
                  <a:tcPr/>
                </a:tc>
                <a:tc>
                  <a:txBody>
                    <a:bodyPr/>
                    <a:lstStyle/>
                    <a:p>
                      <a:r>
                        <a:rPr lang="en-US" dirty="0" err="1" smtClean="0"/>
                        <a:t>fb</a:t>
                      </a:r>
                      <a:r>
                        <a:rPr lang="en-US" dirty="0" smtClean="0"/>
                        <a:t>[n-20]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fb_1y()</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fb_med</a:t>
                      </a:r>
                      <a:r>
                        <a:rPr lang="en-US" dirty="0" smtClean="0"/>
                        <a: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fb-exp</a:t>
                      </a:r>
                      <a:r>
                        <a:rPr lang="en-US" dirty="0" smtClean="0"/>
                        <a:t>[n]</a:t>
                      </a:r>
                    </a:p>
                  </a:txBody>
                  <a:tcPr/>
                </a:tc>
              </a:tr>
              <a:tr h="370840">
                <a:tc>
                  <a:txBody>
                    <a:bodyPr/>
                    <a:lstStyle/>
                    <a:p>
                      <a:r>
                        <a:rPr lang="en-US" dirty="0" smtClean="0"/>
                        <a:t>GOOG</a:t>
                      </a:r>
                      <a:endParaRPr lang="en-US" dirty="0"/>
                    </a:p>
                  </a:txBody>
                  <a:tcPr/>
                </a:tc>
                <a:tc>
                  <a:txBody>
                    <a:bodyPr/>
                    <a:lstStyle/>
                    <a:p>
                      <a:r>
                        <a:rPr lang="en-US" dirty="0" err="1" smtClean="0"/>
                        <a:t>goog</a:t>
                      </a:r>
                      <a:r>
                        <a:rPr lang="en-US" dirty="0" smtClean="0"/>
                        <a:t>[n]</a:t>
                      </a:r>
                      <a:endParaRPr lang="en-US" dirty="0"/>
                    </a:p>
                  </a:txBody>
                  <a:tcPr/>
                </a:tc>
                <a:tc>
                  <a:txBody>
                    <a:bodyPr/>
                    <a:lstStyle/>
                    <a:p>
                      <a:r>
                        <a:rPr lang="en-US" dirty="0" err="1" smtClean="0"/>
                        <a:t>goog</a:t>
                      </a:r>
                      <a:r>
                        <a:rPr lang="en-US" dirty="0" smtClean="0"/>
                        <a:t>[n-20]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goog_1y()</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goog_md</a:t>
                      </a:r>
                      <a:r>
                        <a:rPr lang="en-US" dirty="0" smtClean="0"/>
                        <a:t>()</a:t>
                      </a:r>
                    </a:p>
                  </a:txBody>
                  <a:tcPr/>
                </a:tc>
                <a:tc>
                  <a:txBody>
                    <a:bodyPr/>
                    <a:lstStyle/>
                    <a:p>
                      <a:r>
                        <a:rPr lang="en-US" dirty="0" err="1" smtClean="0"/>
                        <a:t>goog-exp</a:t>
                      </a:r>
                      <a:r>
                        <a:rPr lang="en-US" dirty="0" smtClean="0"/>
                        <a:t>[n]</a:t>
                      </a:r>
                      <a:endParaRPr lang="en-US" dirty="0"/>
                    </a:p>
                  </a:txBody>
                  <a:tcPr/>
                </a:tc>
              </a:tr>
            </a:tbl>
          </a:graphicData>
        </a:graphic>
      </p:graphicFrame>
      <p:sp>
        <p:nvSpPr>
          <p:cNvPr id="5" name="Oval 4"/>
          <p:cNvSpPr/>
          <p:nvPr/>
        </p:nvSpPr>
        <p:spPr>
          <a:xfrm>
            <a:off x="6709715" y="2255954"/>
            <a:ext cx="1693415" cy="2663815"/>
          </a:xfrm>
          <a:prstGeom prst="ellipse">
            <a:avLst/>
          </a:prstGeom>
          <a:solidFill>
            <a:schemeClr val="lt1">
              <a:alpha val="0"/>
            </a:schemeClr>
          </a:solid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15" name="Straight Arrow Connector 14"/>
          <p:cNvCxnSpPr/>
          <p:nvPr/>
        </p:nvCxnSpPr>
        <p:spPr>
          <a:xfrm>
            <a:off x="5926952" y="4915126"/>
            <a:ext cx="2252619" cy="20998"/>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25486613"/>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081" y="274638"/>
            <a:ext cx="8045155" cy="668408"/>
          </a:xfrm>
        </p:spPr>
        <p:txBody>
          <a:bodyPr>
            <a:normAutofit/>
          </a:bodyPr>
          <a:lstStyle/>
          <a:p>
            <a:r>
              <a:rPr lang="en-US" dirty="0" smtClean="0"/>
              <a:t>Example in Quant Finance: Training on the past</a:t>
            </a:r>
            <a:endParaRPr lang="en-US" dirty="0"/>
          </a:p>
        </p:txBody>
      </p:sp>
      <p:sp>
        <p:nvSpPr>
          <p:cNvPr id="3" name="Content Placeholder 2"/>
          <p:cNvSpPr>
            <a:spLocks noGrp="1"/>
          </p:cNvSpPr>
          <p:nvPr>
            <p:ph idx="1"/>
          </p:nvPr>
        </p:nvSpPr>
        <p:spPr>
          <a:xfrm>
            <a:off x="527759" y="1101815"/>
            <a:ext cx="6686895" cy="944558"/>
          </a:xfrm>
        </p:spPr>
        <p:txBody>
          <a:bodyPr>
            <a:normAutofit fontScale="92500" lnSpcReduction="20000"/>
          </a:bodyPr>
          <a:lstStyle/>
          <a:p>
            <a:r>
              <a:rPr lang="en-US" dirty="0" smtClean="0"/>
              <a:t>Stock Prices: </a:t>
            </a:r>
            <a:r>
              <a:rPr lang="en-US" dirty="0" err="1" smtClean="0"/>
              <a:t>appl</a:t>
            </a:r>
            <a:r>
              <a:rPr lang="en-US" dirty="0" smtClean="0"/>
              <a:t>[n], </a:t>
            </a:r>
            <a:r>
              <a:rPr lang="en-US" dirty="0" err="1" smtClean="0"/>
              <a:t>fb</a:t>
            </a:r>
            <a:r>
              <a:rPr lang="en-US" dirty="0" smtClean="0"/>
              <a:t>[n], </a:t>
            </a:r>
            <a:r>
              <a:rPr lang="en-US" dirty="0" err="1" smtClean="0"/>
              <a:t>goog</a:t>
            </a:r>
            <a:r>
              <a:rPr lang="en-US" dirty="0" smtClean="0"/>
              <a:t>[n]</a:t>
            </a:r>
          </a:p>
          <a:p>
            <a:r>
              <a:rPr lang="en-US" dirty="0" smtClean="0"/>
              <a:t>n = today, n-1 = yesterday, etc.</a:t>
            </a:r>
          </a:p>
          <a:p>
            <a:r>
              <a:rPr lang="en-US" dirty="0" smtClean="0"/>
              <a:t>Now try with n’ = n-60 ( 3 months ago)</a:t>
            </a:r>
          </a:p>
        </p:txBody>
      </p:sp>
      <p:graphicFrame>
        <p:nvGraphicFramePr>
          <p:cNvPr id="7" name="Table 6"/>
          <p:cNvGraphicFramePr>
            <a:graphicFrameLocks noGrp="1"/>
          </p:cNvGraphicFramePr>
          <p:nvPr>
            <p:extLst>
              <p:ext uri="{D42A27DB-BD31-4B8C-83A1-F6EECF244321}">
                <p14:modId xmlns:p14="http://schemas.microsoft.com/office/powerpoint/2010/main" val="2503492285"/>
              </p:ext>
            </p:extLst>
          </p:nvPr>
        </p:nvGraphicFramePr>
        <p:xfrm>
          <a:off x="580680" y="2232511"/>
          <a:ext cx="6522871" cy="2301240"/>
        </p:xfrm>
        <a:graphic>
          <a:graphicData uri="http://schemas.openxmlformats.org/drawingml/2006/table">
            <a:tbl>
              <a:tblPr firstRow="1" bandRow="1">
                <a:tableStyleId>{5C22544A-7EE6-4342-B048-85BDC9FD1C3A}</a:tableStyleId>
              </a:tblPr>
              <a:tblGrid>
                <a:gridCol w="1301762"/>
                <a:gridCol w="1301762"/>
                <a:gridCol w="1455049"/>
                <a:gridCol w="1162536"/>
                <a:gridCol w="1301762"/>
              </a:tblGrid>
              <a:tr h="370840">
                <a:tc>
                  <a:txBody>
                    <a:bodyPr/>
                    <a:lstStyle/>
                    <a:p>
                      <a:endParaRPr lang="en-US" dirty="0"/>
                    </a:p>
                  </a:txBody>
                  <a:tcPr/>
                </a:tc>
                <a:tc>
                  <a:txBody>
                    <a:bodyPr/>
                    <a:lstStyle/>
                    <a:p>
                      <a:r>
                        <a:rPr lang="en-US" dirty="0" smtClean="0"/>
                        <a:t>Price[n’]</a:t>
                      </a:r>
                      <a:endParaRPr lang="en-US" dirty="0"/>
                    </a:p>
                  </a:txBody>
                  <a:tcPr/>
                </a:tc>
                <a:tc>
                  <a:txBody>
                    <a:bodyPr/>
                    <a:lstStyle/>
                    <a:p>
                      <a:r>
                        <a:rPr lang="en-US" baseline="0" dirty="0" smtClean="0"/>
                        <a:t>Expected Price today[n’]</a:t>
                      </a:r>
                      <a:endParaRPr lang="en-US" dirty="0"/>
                    </a:p>
                  </a:txBody>
                  <a:tcPr/>
                </a:tc>
                <a:tc>
                  <a:txBody>
                    <a:bodyPr/>
                    <a:lstStyle/>
                    <a:p>
                      <a:r>
                        <a:rPr lang="en-US" dirty="0" smtClean="0"/>
                        <a:t>Price</a:t>
                      </a:r>
                      <a:r>
                        <a:rPr lang="en-US" baseline="0" dirty="0" smtClean="0"/>
                        <a:t> at n’+60</a:t>
                      </a:r>
                      <a:endParaRPr lang="en-US" dirty="0" smtClean="0"/>
                    </a:p>
                    <a:p>
                      <a:r>
                        <a:rPr lang="en-US" dirty="0" smtClean="0"/>
                        <a:t>How did it turn out</a:t>
                      </a:r>
                      <a:endParaRPr lang="en-US" dirty="0"/>
                    </a:p>
                  </a:txBody>
                  <a:tcPr/>
                </a:tc>
                <a:tc>
                  <a:txBody>
                    <a:bodyPr/>
                    <a:lstStyle/>
                    <a:p>
                      <a:endParaRPr lang="en-US" dirty="0"/>
                    </a:p>
                  </a:txBody>
                  <a:tcPr/>
                </a:tc>
              </a:tr>
              <a:tr h="370840">
                <a:tc>
                  <a:txBody>
                    <a:bodyPr/>
                    <a:lstStyle/>
                    <a:p>
                      <a:r>
                        <a:rPr lang="en-US" dirty="0" smtClean="0"/>
                        <a:t>APPL</a:t>
                      </a:r>
                      <a:endParaRPr lang="en-US" dirty="0"/>
                    </a:p>
                  </a:txBody>
                  <a:tcPr/>
                </a:tc>
                <a:tc>
                  <a:txBody>
                    <a:bodyPr/>
                    <a:lstStyle/>
                    <a:p>
                      <a:r>
                        <a:rPr lang="en-US" dirty="0" err="1" smtClean="0"/>
                        <a:t>appl</a:t>
                      </a:r>
                      <a:r>
                        <a:rPr lang="en-US" dirty="0" smtClean="0"/>
                        <a:t>[n]</a:t>
                      </a:r>
                      <a:endParaRPr lang="en-US" dirty="0"/>
                    </a:p>
                  </a:txBody>
                  <a:tcPr/>
                </a:tc>
                <a:tc>
                  <a:txBody>
                    <a:bodyPr/>
                    <a:lstStyle/>
                    <a:p>
                      <a:r>
                        <a:rPr lang="en-US" dirty="0" err="1" smtClean="0"/>
                        <a:t>appl-exp</a:t>
                      </a:r>
                      <a:r>
                        <a:rPr lang="en-US" dirty="0" smtClean="0"/>
                        <a:t>[n]</a:t>
                      </a:r>
                      <a:endParaRPr lang="en-US" dirty="0"/>
                    </a:p>
                  </a:txBody>
                  <a:tcPr/>
                </a:tc>
                <a:tc>
                  <a:txBody>
                    <a:bodyPr/>
                    <a:lstStyle/>
                    <a:p>
                      <a:r>
                        <a:rPr lang="en-US" dirty="0" smtClean="0"/>
                        <a:t>+10%</a:t>
                      </a:r>
                      <a:endParaRPr lang="en-US" dirty="0"/>
                    </a:p>
                  </a:txBody>
                  <a:tcPr/>
                </a:tc>
                <a:tc>
                  <a:txBody>
                    <a:bodyPr/>
                    <a:lstStyle/>
                    <a:p>
                      <a:r>
                        <a:rPr lang="en-US" dirty="0" smtClean="0"/>
                        <a:t>Error?</a:t>
                      </a:r>
                      <a:endParaRPr lang="en-US" dirty="0"/>
                    </a:p>
                  </a:txBody>
                  <a:tcPr/>
                </a:tc>
              </a:tr>
              <a:tr h="370840">
                <a:tc>
                  <a:txBody>
                    <a:bodyPr/>
                    <a:lstStyle/>
                    <a:p>
                      <a:r>
                        <a:rPr lang="en-US" dirty="0" smtClean="0"/>
                        <a:t>FB</a:t>
                      </a:r>
                      <a:endParaRPr lang="en-US" dirty="0"/>
                    </a:p>
                  </a:txBody>
                  <a:tcPr/>
                </a:tc>
                <a:tc>
                  <a:txBody>
                    <a:bodyPr/>
                    <a:lstStyle/>
                    <a:p>
                      <a:r>
                        <a:rPr lang="en-US" dirty="0" err="1" smtClean="0"/>
                        <a:t>fb</a:t>
                      </a:r>
                      <a:r>
                        <a:rPr lang="en-US" dirty="0" smtClean="0"/>
                        <a:t>[n]</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fb-exp</a:t>
                      </a:r>
                      <a:r>
                        <a:rPr lang="en-US" dirty="0" smtClean="0"/>
                        <a:t>[n]</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+15%</a:t>
                      </a:r>
                    </a:p>
                  </a:txBody>
                  <a:tcPr/>
                </a:tc>
                <a:tc>
                  <a:txBody>
                    <a:bodyPr/>
                    <a:lstStyle/>
                    <a:p>
                      <a:r>
                        <a:rPr lang="en-US" dirty="0" smtClean="0"/>
                        <a:t>Error?</a:t>
                      </a:r>
                      <a:endParaRPr lang="en-US" dirty="0"/>
                    </a:p>
                  </a:txBody>
                  <a:tcPr/>
                </a:tc>
              </a:tr>
              <a:tr h="370840">
                <a:tc>
                  <a:txBody>
                    <a:bodyPr/>
                    <a:lstStyle/>
                    <a:p>
                      <a:r>
                        <a:rPr lang="en-US" dirty="0" smtClean="0"/>
                        <a:t>GOOG</a:t>
                      </a:r>
                      <a:endParaRPr lang="en-US" dirty="0"/>
                    </a:p>
                  </a:txBody>
                  <a:tcPr/>
                </a:tc>
                <a:tc>
                  <a:txBody>
                    <a:bodyPr/>
                    <a:lstStyle/>
                    <a:p>
                      <a:r>
                        <a:rPr lang="en-US" dirty="0" err="1" smtClean="0"/>
                        <a:t>goog</a:t>
                      </a:r>
                      <a:r>
                        <a:rPr lang="en-US" dirty="0" smtClean="0"/>
                        <a:t>[n]</a:t>
                      </a:r>
                      <a:endParaRPr lang="en-US" dirty="0"/>
                    </a:p>
                  </a:txBody>
                  <a:tcPr/>
                </a:tc>
                <a:tc>
                  <a:txBody>
                    <a:bodyPr/>
                    <a:lstStyle/>
                    <a:p>
                      <a:r>
                        <a:rPr lang="en-US" dirty="0" err="1" smtClean="0"/>
                        <a:t>goog-exp</a:t>
                      </a:r>
                      <a:r>
                        <a:rPr lang="en-US" dirty="0" smtClean="0"/>
                        <a:t>[n]</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-5%</a:t>
                      </a:r>
                    </a:p>
                  </a:txBody>
                  <a:tcPr/>
                </a:tc>
                <a:tc>
                  <a:txBody>
                    <a:bodyPr/>
                    <a:lstStyle/>
                    <a:p>
                      <a:r>
                        <a:rPr lang="en-US" dirty="0" smtClean="0"/>
                        <a:t>Error?</a:t>
                      </a:r>
                      <a:endParaRPr lang="en-US" dirty="0"/>
                    </a:p>
                  </a:txBody>
                  <a:tcPr/>
                </a:tc>
              </a:tr>
            </a:tbl>
          </a:graphicData>
        </a:graphic>
      </p:graphicFrame>
      <p:sp>
        <p:nvSpPr>
          <p:cNvPr id="4" name="TextBox 3"/>
          <p:cNvSpPr txBox="1"/>
          <p:nvPr/>
        </p:nvSpPr>
        <p:spPr>
          <a:xfrm>
            <a:off x="527759" y="4992446"/>
            <a:ext cx="6947673" cy="646331"/>
          </a:xfrm>
          <a:prstGeom prst="rect">
            <a:avLst/>
          </a:prstGeom>
          <a:noFill/>
        </p:spPr>
        <p:txBody>
          <a:bodyPr wrap="none" rtlCol="0">
            <a:spAutoFit/>
          </a:bodyPr>
          <a:lstStyle/>
          <a:p>
            <a:r>
              <a:rPr lang="en-US" dirty="0" smtClean="0"/>
              <a:t>You could train on the last quarter to know how well the algorithm does</a:t>
            </a:r>
          </a:p>
          <a:p>
            <a:r>
              <a:rPr lang="en-US" dirty="0" smtClean="0"/>
              <a:t>More on that later</a:t>
            </a:r>
            <a:endParaRPr lang="en-US" dirty="0"/>
          </a:p>
        </p:txBody>
      </p:sp>
    </p:spTree>
    <p:extLst>
      <p:ext uri="{BB962C8B-B14F-4D97-AF65-F5344CB8AC3E}">
        <p14:creationId xmlns:p14="http://schemas.microsoft.com/office/powerpoint/2010/main" val="3685246638"/>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Example and Homework</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6099228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135" y="0"/>
            <a:ext cx="8229600" cy="668408"/>
          </a:xfrm>
        </p:spPr>
        <p:txBody>
          <a:bodyPr/>
          <a:lstStyle/>
          <a:p>
            <a:r>
              <a:rPr lang="en-US" dirty="0" smtClean="0"/>
              <a:t>Summary: Time Varying Data Signals to Features</a:t>
            </a:r>
            <a:endParaRPr lang="en-US" dirty="0"/>
          </a:p>
        </p:txBody>
      </p:sp>
      <p:sp>
        <p:nvSpPr>
          <p:cNvPr id="4" name="TextBox 3"/>
          <p:cNvSpPr txBox="1"/>
          <p:nvPr/>
        </p:nvSpPr>
        <p:spPr>
          <a:xfrm>
            <a:off x="309485" y="1369545"/>
            <a:ext cx="1508829" cy="369331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smtClean="0"/>
              <a:t>Objects</a:t>
            </a:r>
          </a:p>
          <a:p>
            <a:endParaRPr lang="en-US" dirty="0"/>
          </a:p>
          <a:p>
            <a:r>
              <a:rPr lang="en-US" dirty="0" smtClean="0"/>
              <a:t>Events/Experiments</a:t>
            </a:r>
          </a:p>
          <a:p>
            <a:endParaRPr lang="en-US" dirty="0"/>
          </a:p>
          <a:p>
            <a:r>
              <a:rPr lang="en-US" dirty="0" smtClean="0"/>
              <a:t>People/Customers</a:t>
            </a:r>
          </a:p>
          <a:p>
            <a:endParaRPr lang="en-US" dirty="0"/>
          </a:p>
          <a:p>
            <a:r>
              <a:rPr lang="en-US" dirty="0" smtClean="0"/>
              <a:t>Products</a:t>
            </a:r>
          </a:p>
          <a:p>
            <a:endParaRPr lang="en-US" dirty="0"/>
          </a:p>
          <a:p>
            <a:r>
              <a:rPr lang="en-US" dirty="0" smtClean="0"/>
              <a:t>Stocks</a:t>
            </a:r>
          </a:p>
          <a:p>
            <a:endParaRPr lang="en-US" dirty="0"/>
          </a:p>
          <a:p>
            <a:r>
              <a:rPr lang="en-US" dirty="0" smtClean="0"/>
              <a:t>…</a:t>
            </a:r>
            <a:endParaRPr lang="en-US" dirty="0"/>
          </a:p>
        </p:txBody>
      </p:sp>
      <p:sp>
        <p:nvSpPr>
          <p:cNvPr id="5" name="TextBox 4"/>
          <p:cNvSpPr txBox="1"/>
          <p:nvPr/>
        </p:nvSpPr>
        <p:spPr>
          <a:xfrm>
            <a:off x="309485" y="884790"/>
            <a:ext cx="1207520" cy="369332"/>
          </a:xfrm>
          <a:prstGeom prst="rect">
            <a:avLst/>
          </a:prstGeom>
          <a:noFill/>
        </p:spPr>
        <p:txBody>
          <a:bodyPr wrap="none" rtlCol="0">
            <a:spAutoFit/>
          </a:bodyPr>
          <a:lstStyle/>
          <a:p>
            <a:r>
              <a:rPr lang="en-US" dirty="0" smtClean="0"/>
              <a:t>In Real Life</a:t>
            </a:r>
            <a:endParaRPr lang="en-US" dirty="0"/>
          </a:p>
        </p:txBody>
      </p:sp>
      <p:pic>
        <p:nvPicPr>
          <p:cNvPr id="6" name="Picture 5" descr="wqalg1u3a.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5035" y="7074104"/>
            <a:ext cx="4179610" cy="1933300"/>
          </a:xfrm>
          <a:prstGeom prst="rect">
            <a:avLst/>
          </a:prstGeom>
        </p:spPr>
      </p:pic>
      <p:pic>
        <p:nvPicPr>
          <p:cNvPr id="7" name="Picture 6" descr="data_table_05_09.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64645" y="6858000"/>
            <a:ext cx="3977971" cy="2117450"/>
          </a:xfrm>
          <a:prstGeom prst="rect">
            <a:avLst/>
          </a:prstGeom>
        </p:spPr>
      </p:pic>
      <p:pic>
        <p:nvPicPr>
          <p:cNvPr id="8" name="Picture 7" descr="scr_6_11.gif"/>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427133" y="1397631"/>
            <a:ext cx="2951855" cy="1896567"/>
          </a:xfrm>
          <a:prstGeom prst="rect">
            <a:avLst/>
          </a:prstGeom>
        </p:spPr>
      </p:pic>
      <p:cxnSp>
        <p:nvCxnSpPr>
          <p:cNvPr id="10" name="Straight Arrow Connector 9"/>
          <p:cNvCxnSpPr/>
          <p:nvPr/>
        </p:nvCxnSpPr>
        <p:spPr>
          <a:xfrm flipH="1">
            <a:off x="4570128" y="1121718"/>
            <a:ext cx="370435" cy="26480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4785775" y="640183"/>
            <a:ext cx="1949948" cy="646331"/>
          </a:xfrm>
          <a:prstGeom prst="rect">
            <a:avLst/>
          </a:prstGeom>
          <a:noFill/>
        </p:spPr>
        <p:txBody>
          <a:bodyPr wrap="none" rtlCol="0">
            <a:spAutoFit/>
          </a:bodyPr>
          <a:lstStyle/>
          <a:p>
            <a:r>
              <a:rPr lang="en-US" dirty="0" smtClean="0"/>
              <a:t>Features, but also </a:t>
            </a:r>
            <a:br>
              <a:rPr lang="en-US" dirty="0" smtClean="0"/>
            </a:br>
            <a:r>
              <a:rPr lang="en-US" dirty="0" smtClean="0"/>
              <a:t>loss of information</a:t>
            </a:r>
            <a:endParaRPr lang="en-US" dirty="0"/>
          </a:p>
        </p:txBody>
      </p:sp>
      <p:sp>
        <p:nvSpPr>
          <p:cNvPr id="14" name="TextBox 13"/>
          <p:cNvSpPr txBox="1"/>
          <p:nvPr/>
        </p:nvSpPr>
        <p:spPr>
          <a:xfrm>
            <a:off x="3427133" y="1404564"/>
            <a:ext cx="2951855" cy="3416320"/>
          </a:xfrm>
          <a:prstGeom prst="rect">
            <a:avLst/>
          </a:prstGeom>
          <a:solidFill>
            <a:schemeClr val="lt1">
              <a:alpha val="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endParaRPr lang="en-US" dirty="0" smtClean="0"/>
          </a:p>
          <a:p>
            <a:endParaRPr lang="en-US" dirty="0"/>
          </a:p>
          <a:p>
            <a:endParaRPr lang="en-US" dirty="0" smtClean="0"/>
          </a:p>
          <a:p>
            <a:r>
              <a:rPr lang="en-US" dirty="0" smtClean="0"/>
              <a:t>	In Sample</a:t>
            </a:r>
            <a:endParaRPr lang="en-US" dirty="0"/>
          </a:p>
          <a:p>
            <a:endParaRPr lang="en-US" dirty="0" smtClean="0"/>
          </a:p>
          <a:p>
            <a:endParaRPr lang="en-US" dirty="0"/>
          </a:p>
          <a:p>
            <a:endParaRPr lang="en-US" dirty="0" smtClean="0"/>
          </a:p>
          <a:p>
            <a:endParaRPr lang="en-US" dirty="0" smtClean="0"/>
          </a:p>
          <a:p>
            <a:endParaRPr lang="en-US" dirty="0" smtClean="0"/>
          </a:p>
          <a:p>
            <a:r>
              <a:rPr lang="en-US" dirty="0" smtClean="0"/>
              <a:t>	Out of Sample</a:t>
            </a:r>
            <a:endParaRPr lang="en-US" dirty="0"/>
          </a:p>
          <a:p>
            <a:endParaRPr lang="en-US" dirty="0" smtClean="0"/>
          </a:p>
          <a:p>
            <a:endParaRPr lang="en-US" dirty="0"/>
          </a:p>
        </p:txBody>
      </p:sp>
      <p:sp>
        <p:nvSpPr>
          <p:cNvPr id="15" name="Rectangle 14"/>
          <p:cNvSpPr/>
          <p:nvPr/>
        </p:nvSpPr>
        <p:spPr>
          <a:xfrm>
            <a:off x="2874491" y="1386525"/>
            <a:ext cx="552642" cy="342742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800" dirty="0" smtClean="0"/>
              <a:t>Person 1</a:t>
            </a:r>
            <a:endParaRPr lang="en-US" sz="800" dirty="0"/>
          </a:p>
          <a:p>
            <a:pPr algn="ctr"/>
            <a:r>
              <a:rPr lang="en-US" sz="800" dirty="0" smtClean="0"/>
              <a:t>Person 2</a:t>
            </a:r>
          </a:p>
          <a:p>
            <a:pPr algn="ctr"/>
            <a:r>
              <a:rPr lang="en-US" sz="800" dirty="0" smtClean="0"/>
              <a:t>Person 3</a:t>
            </a:r>
          </a:p>
          <a:p>
            <a:pPr algn="ctr"/>
            <a:endParaRPr lang="en-US" sz="800" dirty="0"/>
          </a:p>
          <a:p>
            <a:pPr algn="ctr"/>
            <a:endParaRPr lang="en-US" sz="800" dirty="0" smtClean="0"/>
          </a:p>
          <a:p>
            <a:pPr algn="ctr"/>
            <a:r>
              <a:rPr lang="en-US" sz="800" dirty="0" smtClean="0"/>
              <a:t>.</a:t>
            </a:r>
            <a:endParaRPr lang="en-US" sz="800" dirty="0"/>
          </a:p>
          <a:p>
            <a:pPr algn="ctr"/>
            <a:r>
              <a:rPr lang="en-US" sz="800" dirty="0" smtClean="0"/>
              <a:t>.</a:t>
            </a:r>
          </a:p>
          <a:p>
            <a:pPr algn="ctr"/>
            <a:r>
              <a:rPr lang="en-US" sz="800" dirty="0" smtClean="0"/>
              <a:t>.</a:t>
            </a: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r>
              <a:rPr lang="en-US" sz="800" dirty="0" smtClean="0"/>
              <a:t>Person N</a:t>
            </a:r>
          </a:p>
          <a:p>
            <a:pPr algn="ct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endParaRPr lang="en-US" sz="800" dirty="0" smtClean="0"/>
          </a:p>
          <a:p>
            <a:pPr algn="ctr"/>
            <a:endParaRPr lang="en-US" dirty="0"/>
          </a:p>
        </p:txBody>
      </p:sp>
      <p:cxnSp>
        <p:nvCxnSpPr>
          <p:cNvPr id="20" name="Straight Arrow Connector 19"/>
          <p:cNvCxnSpPr/>
          <p:nvPr/>
        </p:nvCxnSpPr>
        <p:spPr>
          <a:xfrm>
            <a:off x="5760749" y="2352212"/>
            <a:ext cx="129514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3" name="TextBox 22"/>
          <p:cNvSpPr txBox="1"/>
          <p:nvPr/>
        </p:nvSpPr>
        <p:spPr>
          <a:xfrm>
            <a:off x="7391051" y="1946298"/>
            <a:ext cx="1560644" cy="2862323"/>
          </a:xfrm>
          <a:prstGeom prst="rect">
            <a:avLst/>
          </a:prstGeom>
          <a:noFill/>
        </p:spPr>
        <p:txBody>
          <a:bodyPr wrap="none" rtlCol="0">
            <a:spAutoFit/>
          </a:bodyPr>
          <a:lstStyle/>
          <a:p>
            <a:r>
              <a:rPr lang="en-US" dirty="0" smtClean="0"/>
              <a:t>Characteristics</a:t>
            </a:r>
          </a:p>
          <a:p>
            <a:r>
              <a:rPr lang="en-US" dirty="0" smtClean="0"/>
              <a:t>Patterns</a:t>
            </a:r>
          </a:p>
          <a:p>
            <a:r>
              <a:rPr lang="en-US" dirty="0" smtClean="0"/>
              <a:t>Models</a:t>
            </a:r>
          </a:p>
          <a:p>
            <a:endParaRPr lang="en-US" dirty="0" smtClean="0"/>
          </a:p>
          <a:p>
            <a:endParaRPr lang="en-US" dirty="0"/>
          </a:p>
          <a:p>
            <a:r>
              <a:rPr lang="en-US" dirty="0" smtClean="0"/>
              <a:t>Predictions</a:t>
            </a:r>
          </a:p>
          <a:p>
            <a:r>
              <a:rPr lang="en-US" dirty="0" smtClean="0"/>
              <a:t>Similarities</a:t>
            </a:r>
          </a:p>
          <a:p>
            <a:r>
              <a:rPr lang="en-US" dirty="0" smtClean="0"/>
              <a:t>Differences</a:t>
            </a:r>
          </a:p>
          <a:p>
            <a:r>
              <a:rPr lang="en-US" dirty="0" smtClean="0"/>
              <a:t>Distance </a:t>
            </a:r>
          </a:p>
          <a:p>
            <a:endParaRPr lang="en-US" dirty="0" smtClean="0"/>
          </a:p>
        </p:txBody>
      </p:sp>
      <p:cxnSp>
        <p:nvCxnSpPr>
          <p:cNvPr id="25" name="Straight Arrow Connector 24"/>
          <p:cNvCxnSpPr/>
          <p:nvPr/>
        </p:nvCxnSpPr>
        <p:spPr>
          <a:xfrm>
            <a:off x="5913149" y="3961868"/>
            <a:ext cx="129514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2554055" y="4974659"/>
            <a:ext cx="4380225" cy="1200329"/>
          </a:xfrm>
          <a:prstGeom prst="rect">
            <a:avLst/>
          </a:prstGeom>
          <a:noFill/>
        </p:spPr>
        <p:txBody>
          <a:bodyPr wrap="none" rtlCol="0">
            <a:spAutoFit/>
          </a:bodyPr>
          <a:lstStyle/>
          <a:p>
            <a:r>
              <a:rPr lang="en-US" dirty="0" smtClean="0"/>
              <a:t>CS:  Table</a:t>
            </a:r>
          </a:p>
          <a:p>
            <a:r>
              <a:rPr lang="en-US" dirty="0" smtClean="0"/>
              <a:t>Math: Matrix X, which is </a:t>
            </a:r>
          </a:p>
          <a:p>
            <a:r>
              <a:rPr lang="en-US" dirty="0"/>
              <a:t>	</a:t>
            </a:r>
            <a:r>
              <a:rPr lang="en-US" dirty="0" smtClean="0"/>
              <a:t>N rows – each person</a:t>
            </a:r>
          </a:p>
          <a:p>
            <a:r>
              <a:rPr lang="en-US" dirty="0"/>
              <a:t>	</a:t>
            </a:r>
            <a:r>
              <a:rPr lang="en-US" dirty="0" smtClean="0"/>
              <a:t>m columns, each feature (age, salary, ..)</a:t>
            </a:r>
            <a:endParaRPr lang="en-US" dirty="0"/>
          </a:p>
        </p:txBody>
      </p:sp>
      <p:sp>
        <p:nvSpPr>
          <p:cNvPr id="3" name="Oval 2"/>
          <p:cNvSpPr/>
          <p:nvPr/>
        </p:nvSpPr>
        <p:spPr>
          <a:xfrm rot="20582883">
            <a:off x="1392753" y="1807119"/>
            <a:ext cx="2963476" cy="135676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Time Varying Signals to Features</a:t>
            </a:r>
            <a:endParaRPr lang="en-US" dirty="0"/>
          </a:p>
        </p:txBody>
      </p:sp>
      <p:cxnSp>
        <p:nvCxnSpPr>
          <p:cNvPr id="17" name="Straight Arrow Connector 16"/>
          <p:cNvCxnSpPr/>
          <p:nvPr/>
        </p:nvCxnSpPr>
        <p:spPr>
          <a:xfrm flipV="1">
            <a:off x="1818314" y="1906486"/>
            <a:ext cx="1608819" cy="598558"/>
          </a:xfrm>
          <a:prstGeom prst="straightConnector1">
            <a:avLst/>
          </a:prstGeom>
          <a:ln w="38100" cmpd="sng">
            <a:solidFill>
              <a:schemeClr val="bg1"/>
            </a:solidFill>
            <a:tailEnd type="arrow"/>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155613790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38064" y="2782527"/>
            <a:ext cx="6217894" cy="923330"/>
          </a:xfrm>
          <a:prstGeom prst="rect">
            <a:avLst/>
          </a:prstGeom>
          <a:solidFill>
            <a:schemeClr val="tx1">
              <a:alpha val="86000"/>
            </a:schemeClr>
          </a:solidFill>
          <a:effectLst>
            <a:outerShdw blurRad="50800" dist="38100" dir="2700000" algn="tl" rotWithShape="0">
              <a:srgbClr val="000000">
                <a:alpha val="43000"/>
              </a:srgbClr>
            </a:outerShdw>
          </a:effectLst>
        </p:spPr>
        <p:txBody>
          <a:bodyPr wrap="square" lIns="274320" tIns="274320" rIns="274320" bIns="274320" rtlCol="0">
            <a:spAutoFit/>
          </a:bodyPr>
          <a:lstStyle/>
          <a:p>
            <a:pPr algn="ctr"/>
            <a:r>
              <a:rPr lang="en-US" sz="2400" dirty="0" smtClean="0">
                <a:solidFill>
                  <a:schemeClr val="bg1"/>
                </a:solidFill>
                <a:latin typeface="Helvetica Neue Light"/>
                <a:cs typeface="Helvetica Neue Light"/>
              </a:rPr>
              <a:t>End of Section</a:t>
            </a:r>
          </a:p>
        </p:txBody>
      </p:sp>
    </p:spTree>
    <p:extLst>
      <p:ext uri="{BB962C8B-B14F-4D97-AF65-F5344CB8AC3E}">
        <p14:creationId xmlns:p14="http://schemas.microsoft.com/office/powerpoint/2010/main" val="23985649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38064" y="2782527"/>
            <a:ext cx="6217894" cy="923330"/>
          </a:xfrm>
          <a:prstGeom prst="rect">
            <a:avLst/>
          </a:prstGeom>
          <a:solidFill>
            <a:schemeClr val="tx1">
              <a:alpha val="86000"/>
            </a:schemeClr>
          </a:solidFill>
          <a:effectLst>
            <a:outerShdw blurRad="50800" dist="38100" dir="2700000" algn="tl" rotWithShape="0">
              <a:srgbClr val="000000">
                <a:alpha val="43000"/>
              </a:srgbClr>
            </a:outerShdw>
          </a:effectLst>
        </p:spPr>
        <p:txBody>
          <a:bodyPr wrap="square" lIns="274320" tIns="274320" rIns="274320" bIns="274320" rtlCol="0">
            <a:spAutoFit/>
          </a:bodyPr>
          <a:lstStyle/>
          <a:p>
            <a:pPr algn="ctr"/>
            <a:r>
              <a:rPr lang="en-US" sz="2400" dirty="0" smtClean="0">
                <a:solidFill>
                  <a:schemeClr val="bg1"/>
                </a:solidFill>
                <a:latin typeface="Helvetica Neue Light"/>
                <a:cs typeface="Helvetica Neue Light"/>
              </a:rPr>
              <a:t>Pandas</a:t>
            </a:r>
          </a:p>
        </p:txBody>
      </p:sp>
    </p:spTree>
    <p:extLst>
      <p:ext uri="{BB962C8B-B14F-4D97-AF65-F5344CB8AC3E}">
        <p14:creationId xmlns:p14="http://schemas.microsoft.com/office/powerpoint/2010/main" val="3895608245"/>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BTW, What is Pandas?</a:t>
            </a:r>
            <a:br>
              <a:rPr lang="en-US" dirty="0" smtClean="0"/>
            </a:br>
            <a:r>
              <a:rPr lang="en-US" dirty="0" smtClean="0"/>
              <a:t>It has an object called a Data Frame which is like a table</a:t>
            </a:r>
            <a:endParaRPr lang="en-US" dirty="0"/>
          </a:p>
        </p:txBody>
      </p:sp>
      <p:pic>
        <p:nvPicPr>
          <p:cNvPr id="4" name="Picture 3"/>
          <p:cNvPicPr>
            <a:picLocks noChangeAspect="1"/>
          </p:cNvPicPr>
          <p:nvPr/>
        </p:nvPicPr>
        <p:blipFill>
          <a:blip r:embed="rId2"/>
          <a:stretch>
            <a:fillRect/>
          </a:stretch>
        </p:blipFill>
        <p:spPr>
          <a:xfrm>
            <a:off x="141118" y="1958168"/>
            <a:ext cx="8274211" cy="3559537"/>
          </a:xfrm>
          <a:prstGeom prst="rect">
            <a:avLst/>
          </a:prstGeom>
        </p:spPr>
      </p:pic>
      <p:sp>
        <p:nvSpPr>
          <p:cNvPr id="5" name="TextBox 4"/>
          <p:cNvSpPr txBox="1"/>
          <p:nvPr/>
        </p:nvSpPr>
        <p:spPr>
          <a:xfrm>
            <a:off x="7514528" y="5742763"/>
            <a:ext cx="1562109" cy="369332"/>
          </a:xfrm>
          <a:prstGeom prst="rect">
            <a:avLst/>
          </a:prstGeom>
          <a:noFill/>
        </p:spPr>
        <p:txBody>
          <a:bodyPr wrap="none" rtlCol="0">
            <a:spAutoFit/>
          </a:bodyPr>
          <a:lstStyle/>
          <a:p>
            <a:r>
              <a:rPr lang="en-US" dirty="0" smtClean="0"/>
              <a:t>Wes </a:t>
            </a:r>
            <a:r>
              <a:rPr lang="en-US" dirty="0" err="1" smtClean="0"/>
              <a:t>Mckinney</a:t>
            </a:r>
            <a:endParaRPr lang="en-US" dirty="0"/>
          </a:p>
        </p:txBody>
      </p:sp>
    </p:spTree>
    <p:extLst>
      <p:ext uri="{BB962C8B-B14F-4D97-AF65-F5344CB8AC3E}">
        <p14:creationId xmlns:p14="http://schemas.microsoft.com/office/powerpoint/2010/main" val="22575856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135" y="-88205"/>
            <a:ext cx="8229600" cy="668408"/>
          </a:xfrm>
        </p:spPr>
        <p:txBody>
          <a:bodyPr/>
          <a:lstStyle/>
          <a:p>
            <a:r>
              <a:rPr lang="en-US" dirty="0" smtClean="0"/>
              <a:t>A High </a:t>
            </a:r>
            <a:r>
              <a:rPr lang="en-US" dirty="0"/>
              <a:t>L</a:t>
            </a:r>
            <a:r>
              <a:rPr lang="en-US" dirty="0" smtClean="0"/>
              <a:t>evel </a:t>
            </a:r>
            <a:r>
              <a:rPr lang="en-US" dirty="0"/>
              <a:t>F</a:t>
            </a:r>
            <a:r>
              <a:rPr lang="en-US" dirty="0" smtClean="0"/>
              <a:t>ramework </a:t>
            </a:r>
            <a:endParaRPr lang="en-US" dirty="0"/>
          </a:p>
        </p:txBody>
      </p:sp>
      <p:sp>
        <p:nvSpPr>
          <p:cNvPr id="4" name="TextBox 3"/>
          <p:cNvSpPr txBox="1"/>
          <p:nvPr/>
        </p:nvSpPr>
        <p:spPr>
          <a:xfrm>
            <a:off x="309485" y="1298981"/>
            <a:ext cx="1508829" cy="369331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smtClean="0"/>
              <a:t>Objects</a:t>
            </a:r>
          </a:p>
          <a:p>
            <a:endParaRPr lang="en-US" dirty="0"/>
          </a:p>
          <a:p>
            <a:r>
              <a:rPr lang="en-US" dirty="0" smtClean="0"/>
              <a:t>Events/Experiments</a:t>
            </a:r>
          </a:p>
          <a:p>
            <a:endParaRPr lang="en-US" dirty="0"/>
          </a:p>
          <a:p>
            <a:r>
              <a:rPr lang="en-US" dirty="0" smtClean="0"/>
              <a:t>People/Customers</a:t>
            </a:r>
          </a:p>
          <a:p>
            <a:endParaRPr lang="en-US" dirty="0"/>
          </a:p>
          <a:p>
            <a:r>
              <a:rPr lang="en-US" dirty="0" smtClean="0"/>
              <a:t>Products</a:t>
            </a:r>
          </a:p>
          <a:p>
            <a:endParaRPr lang="en-US" dirty="0"/>
          </a:p>
          <a:p>
            <a:r>
              <a:rPr lang="en-US" dirty="0" smtClean="0"/>
              <a:t>Stocks</a:t>
            </a:r>
          </a:p>
          <a:p>
            <a:endParaRPr lang="en-US" dirty="0"/>
          </a:p>
          <a:p>
            <a:r>
              <a:rPr lang="en-US" dirty="0" smtClean="0"/>
              <a:t>…</a:t>
            </a:r>
            <a:endParaRPr lang="en-US" dirty="0"/>
          </a:p>
        </p:txBody>
      </p:sp>
      <p:sp>
        <p:nvSpPr>
          <p:cNvPr id="5" name="TextBox 4"/>
          <p:cNvSpPr txBox="1"/>
          <p:nvPr/>
        </p:nvSpPr>
        <p:spPr>
          <a:xfrm>
            <a:off x="309485" y="814226"/>
            <a:ext cx="1207520" cy="369332"/>
          </a:xfrm>
          <a:prstGeom prst="rect">
            <a:avLst/>
          </a:prstGeom>
          <a:noFill/>
        </p:spPr>
        <p:txBody>
          <a:bodyPr wrap="none" rtlCol="0">
            <a:spAutoFit/>
          </a:bodyPr>
          <a:lstStyle/>
          <a:p>
            <a:r>
              <a:rPr lang="en-US" dirty="0" smtClean="0"/>
              <a:t>In Real Life</a:t>
            </a:r>
            <a:endParaRPr lang="en-US" dirty="0"/>
          </a:p>
        </p:txBody>
      </p:sp>
      <p:pic>
        <p:nvPicPr>
          <p:cNvPr id="6" name="Picture 5" descr="wqalg1u3a.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5035" y="7074104"/>
            <a:ext cx="4179610" cy="1933300"/>
          </a:xfrm>
          <a:prstGeom prst="rect">
            <a:avLst/>
          </a:prstGeom>
        </p:spPr>
      </p:pic>
      <p:pic>
        <p:nvPicPr>
          <p:cNvPr id="7" name="Picture 6" descr="data_table_05_09.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64645" y="6858000"/>
            <a:ext cx="3977971" cy="2117450"/>
          </a:xfrm>
          <a:prstGeom prst="rect">
            <a:avLst/>
          </a:prstGeom>
        </p:spPr>
      </p:pic>
      <p:pic>
        <p:nvPicPr>
          <p:cNvPr id="8" name="Picture 7" descr="scr_6_11.gif"/>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3427133" y="1327067"/>
            <a:ext cx="2951855" cy="1896567"/>
          </a:xfrm>
          <a:prstGeom prst="rect">
            <a:avLst/>
          </a:prstGeom>
        </p:spPr>
      </p:pic>
      <p:cxnSp>
        <p:nvCxnSpPr>
          <p:cNvPr id="10" name="Straight Arrow Connector 9"/>
          <p:cNvCxnSpPr/>
          <p:nvPr/>
        </p:nvCxnSpPr>
        <p:spPr>
          <a:xfrm>
            <a:off x="4198258" y="1051154"/>
            <a:ext cx="371871" cy="26480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2195391" y="569619"/>
            <a:ext cx="1949948" cy="646331"/>
          </a:xfrm>
          <a:prstGeom prst="rect">
            <a:avLst/>
          </a:prstGeom>
          <a:noFill/>
        </p:spPr>
        <p:txBody>
          <a:bodyPr wrap="none" rtlCol="0">
            <a:spAutoFit/>
          </a:bodyPr>
          <a:lstStyle/>
          <a:p>
            <a:r>
              <a:rPr lang="en-US" dirty="0" smtClean="0"/>
              <a:t>Features, but also </a:t>
            </a:r>
            <a:br>
              <a:rPr lang="en-US" dirty="0" smtClean="0"/>
            </a:br>
            <a:r>
              <a:rPr lang="en-US" dirty="0" smtClean="0"/>
              <a:t>loss of information</a:t>
            </a:r>
            <a:endParaRPr lang="en-US" dirty="0"/>
          </a:p>
        </p:txBody>
      </p:sp>
      <p:sp>
        <p:nvSpPr>
          <p:cNvPr id="14" name="TextBox 13"/>
          <p:cNvSpPr txBox="1"/>
          <p:nvPr/>
        </p:nvSpPr>
        <p:spPr>
          <a:xfrm>
            <a:off x="3427133" y="1334000"/>
            <a:ext cx="2951855" cy="3416320"/>
          </a:xfrm>
          <a:prstGeom prst="rect">
            <a:avLst/>
          </a:prstGeom>
          <a:solidFill>
            <a:schemeClr val="lt1">
              <a:alpha val="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endParaRPr lang="en-US" dirty="0" smtClean="0"/>
          </a:p>
          <a:p>
            <a:endParaRPr lang="en-US" dirty="0"/>
          </a:p>
          <a:p>
            <a:endParaRPr lang="en-US" dirty="0" smtClean="0"/>
          </a:p>
          <a:p>
            <a:r>
              <a:rPr lang="en-US" dirty="0" smtClean="0"/>
              <a:t>	In Sample</a:t>
            </a:r>
            <a:endParaRPr lang="en-US" dirty="0"/>
          </a:p>
          <a:p>
            <a:endParaRPr lang="en-US" dirty="0" smtClean="0"/>
          </a:p>
          <a:p>
            <a:endParaRPr lang="en-US" dirty="0"/>
          </a:p>
          <a:p>
            <a:endParaRPr lang="en-US" dirty="0" smtClean="0"/>
          </a:p>
          <a:p>
            <a:endParaRPr lang="en-US" dirty="0" smtClean="0"/>
          </a:p>
          <a:p>
            <a:endParaRPr lang="en-US" dirty="0" smtClean="0"/>
          </a:p>
          <a:p>
            <a:r>
              <a:rPr lang="en-US" dirty="0" smtClean="0"/>
              <a:t>	Out of Sample</a:t>
            </a:r>
            <a:endParaRPr lang="en-US" dirty="0"/>
          </a:p>
          <a:p>
            <a:endParaRPr lang="en-US" dirty="0" smtClean="0"/>
          </a:p>
          <a:p>
            <a:endParaRPr lang="en-US" dirty="0"/>
          </a:p>
        </p:txBody>
      </p:sp>
      <p:sp>
        <p:nvSpPr>
          <p:cNvPr id="15" name="Rectangle 14"/>
          <p:cNvSpPr/>
          <p:nvPr/>
        </p:nvSpPr>
        <p:spPr>
          <a:xfrm>
            <a:off x="2874491" y="1315961"/>
            <a:ext cx="552642" cy="342742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800" dirty="0" smtClean="0"/>
              <a:t>Person 1</a:t>
            </a:r>
            <a:endParaRPr lang="en-US" sz="800" dirty="0"/>
          </a:p>
          <a:p>
            <a:pPr algn="ctr"/>
            <a:r>
              <a:rPr lang="en-US" sz="800" dirty="0" smtClean="0"/>
              <a:t>Person 2</a:t>
            </a:r>
          </a:p>
          <a:p>
            <a:pPr algn="ctr"/>
            <a:r>
              <a:rPr lang="en-US" sz="800" dirty="0" smtClean="0"/>
              <a:t>Person 3</a:t>
            </a:r>
          </a:p>
          <a:p>
            <a:pPr algn="ctr"/>
            <a:endParaRPr lang="en-US" sz="800" dirty="0"/>
          </a:p>
          <a:p>
            <a:pPr algn="ctr"/>
            <a:endParaRPr lang="en-US" sz="800" dirty="0" smtClean="0"/>
          </a:p>
          <a:p>
            <a:pPr algn="ctr"/>
            <a:r>
              <a:rPr lang="en-US" sz="800" dirty="0" smtClean="0"/>
              <a:t>.</a:t>
            </a:r>
            <a:endParaRPr lang="en-US" sz="800" dirty="0"/>
          </a:p>
          <a:p>
            <a:pPr algn="ctr"/>
            <a:r>
              <a:rPr lang="en-US" sz="800" dirty="0" smtClean="0"/>
              <a:t>.</a:t>
            </a:r>
          </a:p>
          <a:p>
            <a:pPr algn="ctr"/>
            <a:r>
              <a:rPr lang="en-US" sz="800" dirty="0" smtClean="0"/>
              <a:t>.</a:t>
            </a: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r>
              <a:rPr lang="en-US" sz="800" dirty="0" smtClean="0"/>
              <a:t>Person N</a:t>
            </a:r>
          </a:p>
          <a:p>
            <a:pPr algn="ctr"/>
            <a:endParaRPr lang="en-US" sz="800" dirty="0"/>
          </a:p>
          <a:p>
            <a:pPr algn="ctr"/>
            <a:endParaRPr lang="en-US" sz="800" dirty="0" smtClean="0"/>
          </a:p>
          <a:p>
            <a:pPr algn="ctr"/>
            <a:endParaRPr lang="en-US" sz="800" dirty="0"/>
          </a:p>
          <a:p>
            <a:pPr algn="ctr"/>
            <a:endParaRPr lang="en-US" sz="800" dirty="0" smtClean="0"/>
          </a:p>
          <a:p>
            <a:pPr algn="ctr"/>
            <a:endParaRPr lang="en-US" sz="800" dirty="0"/>
          </a:p>
          <a:p>
            <a:pPr algn="ctr"/>
            <a:endParaRPr lang="en-US" sz="800" dirty="0" smtClean="0"/>
          </a:p>
          <a:p>
            <a:pPr algn="ctr"/>
            <a:endParaRPr lang="en-US" dirty="0"/>
          </a:p>
        </p:txBody>
      </p:sp>
      <p:cxnSp>
        <p:nvCxnSpPr>
          <p:cNvPr id="17" name="Straight Arrow Connector 16"/>
          <p:cNvCxnSpPr/>
          <p:nvPr/>
        </p:nvCxnSpPr>
        <p:spPr>
          <a:xfrm flipV="1">
            <a:off x="1517005" y="2023401"/>
            <a:ext cx="1492793" cy="95262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5760749" y="2281648"/>
            <a:ext cx="129514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3" name="TextBox 22"/>
          <p:cNvSpPr txBox="1"/>
          <p:nvPr/>
        </p:nvSpPr>
        <p:spPr>
          <a:xfrm>
            <a:off x="7391051" y="1875734"/>
            <a:ext cx="1560644" cy="2862323"/>
          </a:xfrm>
          <a:prstGeom prst="rect">
            <a:avLst/>
          </a:prstGeom>
          <a:noFill/>
        </p:spPr>
        <p:txBody>
          <a:bodyPr wrap="none" rtlCol="0">
            <a:spAutoFit/>
          </a:bodyPr>
          <a:lstStyle/>
          <a:p>
            <a:r>
              <a:rPr lang="en-US" dirty="0" smtClean="0"/>
              <a:t>Characteristics</a:t>
            </a:r>
          </a:p>
          <a:p>
            <a:r>
              <a:rPr lang="en-US" dirty="0" smtClean="0"/>
              <a:t>Patterns</a:t>
            </a:r>
          </a:p>
          <a:p>
            <a:r>
              <a:rPr lang="en-US" dirty="0" smtClean="0"/>
              <a:t>Models</a:t>
            </a:r>
          </a:p>
          <a:p>
            <a:endParaRPr lang="en-US" dirty="0" smtClean="0"/>
          </a:p>
          <a:p>
            <a:endParaRPr lang="en-US" dirty="0"/>
          </a:p>
          <a:p>
            <a:r>
              <a:rPr lang="en-US" dirty="0" smtClean="0"/>
              <a:t>Predictions</a:t>
            </a:r>
          </a:p>
          <a:p>
            <a:r>
              <a:rPr lang="en-US" dirty="0" smtClean="0"/>
              <a:t>Similarities</a:t>
            </a:r>
          </a:p>
          <a:p>
            <a:r>
              <a:rPr lang="en-US" dirty="0" smtClean="0"/>
              <a:t>Differences</a:t>
            </a:r>
          </a:p>
          <a:p>
            <a:r>
              <a:rPr lang="en-US" dirty="0" smtClean="0"/>
              <a:t>Distance </a:t>
            </a:r>
          </a:p>
          <a:p>
            <a:endParaRPr lang="en-US" dirty="0" smtClean="0"/>
          </a:p>
        </p:txBody>
      </p:sp>
      <p:cxnSp>
        <p:nvCxnSpPr>
          <p:cNvPr id="25" name="Straight Arrow Connector 24"/>
          <p:cNvCxnSpPr/>
          <p:nvPr/>
        </p:nvCxnSpPr>
        <p:spPr>
          <a:xfrm>
            <a:off x="5913149" y="3891304"/>
            <a:ext cx="129514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1818314" y="4904095"/>
            <a:ext cx="4380225" cy="1200329"/>
          </a:xfrm>
          <a:prstGeom prst="rect">
            <a:avLst/>
          </a:prstGeom>
          <a:noFill/>
        </p:spPr>
        <p:txBody>
          <a:bodyPr wrap="none" rtlCol="0">
            <a:spAutoFit/>
          </a:bodyPr>
          <a:lstStyle/>
          <a:p>
            <a:r>
              <a:rPr lang="en-US" dirty="0" smtClean="0"/>
              <a:t>CS:  Table</a:t>
            </a:r>
          </a:p>
          <a:p>
            <a:r>
              <a:rPr lang="en-US" dirty="0" smtClean="0"/>
              <a:t>Math: Matrix X, which is </a:t>
            </a:r>
          </a:p>
          <a:p>
            <a:r>
              <a:rPr lang="en-US" dirty="0"/>
              <a:t>	</a:t>
            </a:r>
            <a:r>
              <a:rPr lang="en-US" dirty="0" smtClean="0"/>
              <a:t>N rows – each person</a:t>
            </a:r>
          </a:p>
          <a:p>
            <a:r>
              <a:rPr lang="en-US" dirty="0"/>
              <a:t>	</a:t>
            </a:r>
            <a:r>
              <a:rPr lang="en-US" dirty="0" smtClean="0"/>
              <a:t>m columns, each feature (age, salary, ..)</a:t>
            </a:r>
            <a:endParaRPr lang="en-US" dirty="0"/>
          </a:p>
        </p:txBody>
      </p:sp>
      <p:pic>
        <p:nvPicPr>
          <p:cNvPr id="3" name="Picture 2" descr="th.jpg"/>
          <p:cNvPicPr>
            <a:picLocks noChangeAspect="1"/>
          </p:cNvPicPr>
          <p:nvPr/>
        </p:nvPicPr>
        <p:blipFill rotWithShape="1">
          <a:blip r:embed="rId5">
            <a:extLst>
              <a:ext uri="{28A0092B-C50C-407E-A947-70E740481C1C}">
                <a14:useLocalDpi xmlns:a14="http://schemas.microsoft.com/office/drawing/2010/main" val="0"/>
              </a:ext>
            </a:extLst>
          </a:blip>
          <a:srcRect l="13758" t="14247" r="14694"/>
          <a:stretch/>
        </p:blipFill>
        <p:spPr>
          <a:xfrm>
            <a:off x="7231688" y="4785237"/>
            <a:ext cx="1357229" cy="1243925"/>
          </a:xfrm>
          <a:prstGeom prst="rect">
            <a:avLst/>
          </a:prstGeom>
        </p:spPr>
      </p:pic>
      <p:sp>
        <p:nvSpPr>
          <p:cNvPr id="9" name="TextBox 8"/>
          <p:cNvSpPr txBox="1"/>
          <p:nvPr/>
        </p:nvSpPr>
        <p:spPr>
          <a:xfrm>
            <a:off x="6618939" y="5178246"/>
            <a:ext cx="471629" cy="369332"/>
          </a:xfrm>
          <a:prstGeom prst="rect">
            <a:avLst/>
          </a:prstGeom>
          <a:noFill/>
        </p:spPr>
        <p:txBody>
          <a:bodyPr wrap="none" rtlCol="0">
            <a:spAutoFit/>
          </a:bodyPr>
          <a:lstStyle/>
          <a:p>
            <a:r>
              <a:rPr lang="en-US" dirty="0" smtClean="0"/>
              <a:t>X = </a:t>
            </a:r>
            <a:endParaRPr lang="en-US" dirty="0"/>
          </a:p>
        </p:txBody>
      </p:sp>
      <p:sp>
        <p:nvSpPr>
          <p:cNvPr id="21" name="TextBox 20"/>
          <p:cNvSpPr txBox="1"/>
          <p:nvPr/>
        </p:nvSpPr>
        <p:spPr>
          <a:xfrm>
            <a:off x="6686466" y="569619"/>
            <a:ext cx="2108269" cy="646331"/>
          </a:xfrm>
          <a:prstGeom prst="rect">
            <a:avLst/>
          </a:prstGeom>
          <a:noFill/>
        </p:spPr>
        <p:txBody>
          <a:bodyPr wrap="none" rtlCol="0">
            <a:spAutoFit/>
          </a:bodyPr>
          <a:lstStyle/>
          <a:p>
            <a:r>
              <a:rPr lang="en-US" dirty="0" smtClean="0"/>
              <a:t>Some data </a:t>
            </a:r>
            <a:br>
              <a:rPr lang="en-US" dirty="0" smtClean="0"/>
            </a:br>
            <a:r>
              <a:rPr lang="en-US" dirty="0" smtClean="0"/>
              <a:t>has observed results</a:t>
            </a:r>
            <a:endParaRPr lang="en-US" dirty="0"/>
          </a:p>
        </p:txBody>
      </p:sp>
      <p:cxnSp>
        <p:nvCxnSpPr>
          <p:cNvPr id="22" name="Straight Arrow Connector 21"/>
          <p:cNvCxnSpPr/>
          <p:nvPr/>
        </p:nvCxnSpPr>
        <p:spPr>
          <a:xfrm flipH="1">
            <a:off x="6183117" y="932577"/>
            <a:ext cx="391742" cy="28337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7144091" y="5440451"/>
            <a:ext cx="1650644"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16951290"/>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34589" y="360542"/>
            <a:ext cx="8121335" cy="5461040"/>
          </a:xfrm>
          <a:prstGeom prst="rect">
            <a:avLst/>
          </a:prstGeom>
        </p:spPr>
      </p:pic>
    </p:spTree>
    <p:extLst>
      <p:ext uri="{BB962C8B-B14F-4D97-AF65-F5344CB8AC3E}">
        <p14:creationId xmlns:p14="http://schemas.microsoft.com/office/powerpoint/2010/main" val="31562448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81857"/>
            <a:ext cx="8229600" cy="2752021"/>
          </a:xfrm>
        </p:spPr>
        <p:txBody>
          <a:bodyPr>
            <a:normAutofit fontScale="90000"/>
          </a:bodyPr>
          <a:lstStyle/>
          <a:p>
            <a:r>
              <a:rPr lang="en-US" dirty="0" smtClean="0"/>
              <a:t>Code Example in Python Notebook</a:t>
            </a:r>
            <a:br>
              <a:rPr lang="en-US" dirty="0" smtClean="0"/>
            </a:br>
            <a:r>
              <a:rPr lang="en-US" dirty="0" smtClean="0"/>
              <a:t/>
            </a:r>
            <a:br>
              <a:rPr lang="en-US" dirty="0" smtClean="0"/>
            </a:br>
            <a:r>
              <a:rPr lang="en-US" dirty="0" smtClean="0"/>
              <a:t>Get Stock Data</a:t>
            </a:r>
            <a:br>
              <a:rPr lang="en-US" dirty="0" smtClean="0"/>
            </a:br>
            <a:r>
              <a:rPr lang="en-US" dirty="0" smtClean="0"/>
              <a:t>Use Pandas to get a CSV format</a:t>
            </a:r>
            <a:br>
              <a:rPr lang="en-US" dirty="0" smtClean="0"/>
            </a:br>
            <a:r>
              <a:rPr lang="en-US" dirty="0" smtClean="0"/>
              <a:t>Slice the Table</a:t>
            </a:r>
            <a:br>
              <a:rPr lang="en-US" dirty="0" smtClean="0"/>
            </a:br>
            <a:r>
              <a:rPr lang="en-US" dirty="0" smtClean="0"/>
              <a:t>Convert to </a:t>
            </a:r>
            <a:r>
              <a:rPr lang="en-US" dirty="0" err="1" smtClean="0"/>
              <a:t>Numpy</a:t>
            </a:r>
            <a:r>
              <a:rPr lang="en-US" dirty="0" smtClean="0"/>
              <a:t> Array Format</a:t>
            </a:r>
            <a:br>
              <a:rPr lang="en-US" dirty="0" smtClean="0"/>
            </a:br>
            <a:r>
              <a:rPr lang="en-US" dirty="0" smtClean="0"/>
              <a:t>Sample </a:t>
            </a:r>
            <a:r>
              <a:rPr lang="en-US" dirty="0" err="1" smtClean="0"/>
              <a:t>Numpy</a:t>
            </a:r>
            <a:r>
              <a:rPr lang="en-US" dirty="0" smtClean="0"/>
              <a:t> and Pandas Operations</a:t>
            </a:r>
            <a:endParaRPr lang="en-US" dirty="0"/>
          </a:p>
        </p:txBody>
      </p:sp>
      <p:sp>
        <p:nvSpPr>
          <p:cNvPr id="3" name="TextBox 2"/>
          <p:cNvSpPr txBox="1"/>
          <p:nvPr/>
        </p:nvSpPr>
        <p:spPr>
          <a:xfrm>
            <a:off x="5840686" y="5636915"/>
            <a:ext cx="3248718" cy="369332"/>
          </a:xfrm>
          <a:prstGeom prst="rect">
            <a:avLst/>
          </a:prstGeom>
          <a:noFill/>
        </p:spPr>
        <p:txBody>
          <a:bodyPr wrap="none" rtlCol="0">
            <a:spAutoFit/>
          </a:bodyPr>
          <a:lstStyle/>
          <a:p>
            <a:r>
              <a:rPr lang="en-US" dirty="0" smtClean="0"/>
              <a:t>Notebook: 2a - Pandas Overview </a:t>
            </a:r>
            <a:endParaRPr lang="en-US" dirty="0"/>
          </a:p>
        </p:txBody>
      </p:sp>
    </p:spTree>
    <p:extLst>
      <p:ext uri="{BB962C8B-B14F-4D97-AF65-F5344CB8AC3E}">
        <p14:creationId xmlns:p14="http://schemas.microsoft.com/office/powerpoint/2010/main" val="2589421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12052"/>
            <a:ext cx="8229600" cy="668408"/>
          </a:xfrm>
        </p:spPr>
        <p:txBody>
          <a:bodyPr/>
          <a:lstStyle/>
          <a:p>
            <a:r>
              <a:rPr lang="en-US" dirty="0" smtClean="0"/>
              <a:t>Converting From Time Sequence Data to Features</a:t>
            </a:r>
            <a:endParaRPr lang="en-US" dirty="0"/>
          </a:p>
        </p:txBody>
      </p:sp>
      <p:sp>
        <p:nvSpPr>
          <p:cNvPr id="17" name="TextBox 16"/>
          <p:cNvSpPr txBox="1"/>
          <p:nvPr/>
        </p:nvSpPr>
        <p:spPr>
          <a:xfrm>
            <a:off x="298116" y="5190264"/>
            <a:ext cx="8388684" cy="646331"/>
          </a:xfrm>
          <a:prstGeom prst="rect">
            <a:avLst/>
          </a:prstGeom>
          <a:noFill/>
        </p:spPr>
        <p:txBody>
          <a:bodyPr wrap="none" rtlCol="0">
            <a:spAutoFit/>
          </a:bodyPr>
          <a:lstStyle/>
          <a:p>
            <a:r>
              <a:rPr lang="en-US" dirty="0" smtClean="0"/>
              <a:t>Of course, not all data has a time property, but lets start with this type.</a:t>
            </a:r>
          </a:p>
          <a:p>
            <a:r>
              <a:rPr lang="en-US" dirty="0" smtClean="0"/>
              <a:t>For example( key1, value 1),( key 2, value 2)…  in this case, the keys are indexed by time.</a:t>
            </a:r>
            <a:endParaRPr lang="en-US" dirty="0"/>
          </a:p>
        </p:txBody>
      </p:sp>
    </p:spTree>
    <p:extLst>
      <p:ext uri="{BB962C8B-B14F-4D97-AF65-F5344CB8AC3E}">
        <p14:creationId xmlns:p14="http://schemas.microsoft.com/office/powerpoint/2010/main" val="429158588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9367"/>
            <a:ext cx="8229600" cy="668408"/>
          </a:xfrm>
        </p:spPr>
        <p:txBody>
          <a:bodyPr/>
          <a:lstStyle/>
          <a:p>
            <a:r>
              <a:rPr lang="en-US" dirty="0" smtClean="0"/>
              <a:t>Converting From Time Sequence Data to Features</a:t>
            </a:r>
            <a:endParaRPr lang="en-US" dirty="0"/>
          </a:p>
        </p:txBody>
      </p:sp>
      <p:sp>
        <p:nvSpPr>
          <p:cNvPr id="3" name="TextBox 2"/>
          <p:cNvSpPr txBox="1"/>
          <p:nvPr/>
        </p:nvSpPr>
        <p:spPr>
          <a:xfrm>
            <a:off x="174960" y="1149936"/>
            <a:ext cx="2377574" cy="2031325"/>
          </a:xfrm>
          <a:prstGeom prst="rect">
            <a:avLst/>
          </a:prstGeom>
          <a:noFill/>
        </p:spPr>
        <p:txBody>
          <a:bodyPr wrap="none" rtlCol="0">
            <a:spAutoFit/>
          </a:bodyPr>
          <a:lstStyle/>
          <a:p>
            <a:r>
              <a:rPr lang="en-US" dirty="0" smtClean="0"/>
              <a:t>Many Types of data</a:t>
            </a:r>
            <a:br>
              <a:rPr lang="en-US" dirty="0" smtClean="0"/>
            </a:br>
            <a:r>
              <a:rPr lang="en-US" dirty="0" smtClean="0"/>
              <a:t> are signals in time</a:t>
            </a:r>
          </a:p>
          <a:p>
            <a:endParaRPr lang="en-US" dirty="0"/>
          </a:p>
          <a:p>
            <a:pPr marL="285750" indent="-285750">
              <a:buFontTx/>
              <a:buChar char="•"/>
            </a:pPr>
            <a:r>
              <a:rPr lang="en-US" dirty="0" smtClean="0"/>
              <a:t>Stock market</a:t>
            </a:r>
          </a:p>
          <a:p>
            <a:pPr marL="285750" indent="-285750">
              <a:buFontTx/>
              <a:buChar char="•"/>
            </a:pPr>
            <a:r>
              <a:rPr lang="en-US" dirty="0" smtClean="0"/>
              <a:t>Temperature</a:t>
            </a:r>
          </a:p>
          <a:p>
            <a:pPr marL="285750" indent="-285750">
              <a:buFontTx/>
              <a:buChar char="•"/>
            </a:pPr>
            <a:r>
              <a:rPr lang="en-US" dirty="0" smtClean="0"/>
              <a:t>Instrument readings</a:t>
            </a:r>
          </a:p>
          <a:p>
            <a:pPr marL="285750" indent="-285750">
              <a:buFontTx/>
              <a:buChar char="•"/>
            </a:pPr>
            <a:endParaRPr lang="en-US" dirty="0" smtClean="0"/>
          </a:p>
        </p:txBody>
      </p:sp>
      <p:pic>
        <p:nvPicPr>
          <p:cNvPr id="4" name="Picture 3" descr="fig2a.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227" y="3237048"/>
            <a:ext cx="1783047" cy="1653443"/>
          </a:xfrm>
          <a:prstGeom prst="rect">
            <a:avLst/>
          </a:prstGeom>
        </p:spPr>
      </p:pic>
      <p:sp>
        <p:nvSpPr>
          <p:cNvPr id="5" name="TextBox 4"/>
          <p:cNvSpPr txBox="1"/>
          <p:nvPr/>
        </p:nvSpPr>
        <p:spPr>
          <a:xfrm>
            <a:off x="227880" y="5157522"/>
            <a:ext cx="1934394" cy="646331"/>
          </a:xfrm>
          <a:prstGeom prst="rect">
            <a:avLst/>
          </a:prstGeom>
          <a:noFill/>
        </p:spPr>
        <p:txBody>
          <a:bodyPr wrap="none" rtlCol="0">
            <a:spAutoFit/>
          </a:bodyPr>
          <a:lstStyle/>
          <a:p>
            <a:r>
              <a:rPr lang="en-US" dirty="0"/>
              <a:t>C</a:t>
            </a:r>
            <a:r>
              <a:rPr lang="en-US" dirty="0" smtClean="0"/>
              <a:t>ontinuous signals</a:t>
            </a:r>
          </a:p>
          <a:p>
            <a:r>
              <a:rPr lang="en-US" dirty="0"/>
              <a:t>x</a:t>
            </a:r>
            <a:r>
              <a:rPr lang="en-US" dirty="0" smtClean="0"/>
              <a:t>(t)</a:t>
            </a:r>
            <a:endParaRPr lang="en-US" dirty="0"/>
          </a:p>
        </p:txBody>
      </p:sp>
      <p:pic>
        <p:nvPicPr>
          <p:cNvPr id="6" name="Picture 5" descr="imgre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2743" y="3254689"/>
            <a:ext cx="2052323" cy="1153145"/>
          </a:xfrm>
          <a:prstGeom prst="rect">
            <a:avLst/>
          </a:prstGeom>
        </p:spPr>
      </p:pic>
      <p:sp>
        <p:nvSpPr>
          <p:cNvPr id="7" name="TextBox 6"/>
          <p:cNvSpPr txBox="1"/>
          <p:nvPr/>
        </p:nvSpPr>
        <p:spPr>
          <a:xfrm>
            <a:off x="2693654" y="5157522"/>
            <a:ext cx="2287180" cy="646331"/>
          </a:xfrm>
          <a:prstGeom prst="rect">
            <a:avLst/>
          </a:prstGeom>
          <a:noFill/>
        </p:spPr>
        <p:txBody>
          <a:bodyPr wrap="none" rtlCol="0">
            <a:spAutoFit/>
          </a:bodyPr>
          <a:lstStyle/>
          <a:p>
            <a:r>
              <a:rPr lang="en-US" dirty="0" smtClean="0"/>
              <a:t>Sampled signals (data)</a:t>
            </a:r>
          </a:p>
          <a:p>
            <a:r>
              <a:rPr lang="en-US" dirty="0" smtClean="0"/>
              <a:t>x(</a:t>
            </a:r>
            <a:r>
              <a:rPr lang="en-US" dirty="0" err="1" smtClean="0"/>
              <a:t>nT</a:t>
            </a:r>
            <a:r>
              <a:rPr lang="en-US" dirty="0" smtClean="0"/>
              <a:t>)</a:t>
            </a:r>
            <a:endParaRPr lang="en-US" dirty="0"/>
          </a:p>
        </p:txBody>
      </p:sp>
      <p:sp>
        <p:nvSpPr>
          <p:cNvPr id="8" name="TextBox 7"/>
          <p:cNvSpPr txBox="1"/>
          <p:nvPr/>
        </p:nvSpPr>
        <p:spPr>
          <a:xfrm>
            <a:off x="2817259" y="1164539"/>
            <a:ext cx="1903085" cy="1477328"/>
          </a:xfrm>
          <a:prstGeom prst="rect">
            <a:avLst/>
          </a:prstGeom>
          <a:noFill/>
        </p:spPr>
        <p:txBody>
          <a:bodyPr wrap="none" rtlCol="0">
            <a:spAutoFit/>
          </a:bodyPr>
          <a:lstStyle/>
          <a:p>
            <a:r>
              <a:rPr lang="en-US" dirty="0" smtClean="0"/>
              <a:t>Sometimes we </a:t>
            </a:r>
            <a:br>
              <a:rPr lang="en-US" dirty="0" smtClean="0"/>
            </a:br>
            <a:r>
              <a:rPr lang="en-US" dirty="0" smtClean="0"/>
              <a:t>sample them, </a:t>
            </a:r>
            <a:br>
              <a:rPr lang="en-US" dirty="0" smtClean="0"/>
            </a:br>
            <a:r>
              <a:rPr lang="en-US" dirty="0" smtClean="0"/>
              <a:t>record at intervals </a:t>
            </a:r>
            <a:br>
              <a:rPr lang="en-US" dirty="0" smtClean="0"/>
            </a:br>
            <a:r>
              <a:rPr lang="en-US" dirty="0" smtClean="0"/>
              <a:t>of T</a:t>
            </a:r>
          </a:p>
          <a:p>
            <a:pPr marL="285750" indent="-285750">
              <a:buFontTx/>
              <a:buChar char="•"/>
            </a:pPr>
            <a:endParaRPr lang="en-US" dirty="0" smtClean="0"/>
          </a:p>
        </p:txBody>
      </p:sp>
      <p:sp>
        <p:nvSpPr>
          <p:cNvPr id="9" name="TextBox 8"/>
          <p:cNvSpPr txBox="1"/>
          <p:nvPr/>
        </p:nvSpPr>
        <p:spPr>
          <a:xfrm>
            <a:off x="5060153" y="1108578"/>
            <a:ext cx="1685077" cy="1200329"/>
          </a:xfrm>
          <a:prstGeom prst="rect">
            <a:avLst/>
          </a:prstGeom>
          <a:noFill/>
        </p:spPr>
        <p:txBody>
          <a:bodyPr wrap="none" rtlCol="0">
            <a:spAutoFit/>
          </a:bodyPr>
          <a:lstStyle/>
          <a:p>
            <a:r>
              <a:rPr lang="en-US" dirty="0" smtClean="0"/>
              <a:t>We get a </a:t>
            </a:r>
          </a:p>
          <a:p>
            <a:r>
              <a:rPr lang="en-US" dirty="0" smtClean="0"/>
              <a:t>list in a table,</a:t>
            </a:r>
            <a:br>
              <a:rPr lang="en-US" dirty="0" smtClean="0"/>
            </a:br>
            <a:r>
              <a:rPr lang="en-US" dirty="0" smtClean="0"/>
              <a:t>array,  or vector</a:t>
            </a:r>
          </a:p>
          <a:p>
            <a:pPr marL="285750" indent="-285750">
              <a:buFontTx/>
              <a:buChar char="•"/>
            </a:pPr>
            <a:endParaRPr lang="en-US" dirty="0" smtClean="0"/>
          </a:p>
        </p:txBody>
      </p:sp>
      <p:sp>
        <p:nvSpPr>
          <p:cNvPr id="10" name="TextBox 9"/>
          <p:cNvSpPr txBox="1"/>
          <p:nvPr/>
        </p:nvSpPr>
        <p:spPr>
          <a:xfrm>
            <a:off x="5371182" y="4976080"/>
            <a:ext cx="1776636" cy="646331"/>
          </a:xfrm>
          <a:prstGeom prst="rect">
            <a:avLst/>
          </a:prstGeom>
          <a:noFill/>
        </p:spPr>
        <p:txBody>
          <a:bodyPr wrap="none" rtlCol="0">
            <a:spAutoFit/>
          </a:bodyPr>
          <a:lstStyle/>
          <a:p>
            <a:r>
              <a:rPr lang="en-US" dirty="0" smtClean="0"/>
              <a:t>Discrete data </a:t>
            </a:r>
          </a:p>
          <a:p>
            <a:r>
              <a:rPr lang="en-US" dirty="0" err="1"/>
              <a:t>x</a:t>
            </a:r>
            <a:r>
              <a:rPr lang="en-US" baseline="-25000" dirty="0" err="1" smtClean="0"/>
              <a:t>n</a:t>
            </a:r>
            <a:r>
              <a:rPr lang="en-US" dirty="0" smtClean="0"/>
              <a:t> = x1, x2, x3,  …</a:t>
            </a:r>
            <a:endParaRPr lang="en-US" dirty="0"/>
          </a:p>
        </p:txBody>
      </p:sp>
      <p:pic>
        <p:nvPicPr>
          <p:cNvPr id="11" name="Picture 10" descr="image9_121.png"/>
          <p:cNvPicPr>
            <a:picLocks noChangeAspect="1"/>
          </p:cNvPicPr>
          <p:nvPr/>
        </p:nvPicPr>
        <p:blipFill rotWithShape="1">
          <a:blip r:embed="rId4">
            <a:extLst>
              <a:ext uri="{28A0092B-C50C-407E-A947-70E740481C1C}">
                <a14:useLocalDpi xmlns:a14="http://schemas.microsoft.com/office/drawing/2010/main" val="0"/>
              </a:ext>
            </a:extLst>
          </a:blip>
          <a:srcRect l="1622" t="12334" r="73728"/>
          <a:stretch/>
        </p:blipFill>
        <p:spPr>
          <a:xfrm>
            <a:off x="5282982" y="2844894"/>
            <a:ext cx="996762" cy="1922110"/>
          </a:xfrm>
          <a:prstGeom prst="rect">
            <a:avLst/>
          </a:prstGeom>
        </p:spPr>
      </p:pic>
      <p:sp>
        <p:nvSpPr>
          <p:cNvPr id="12" name="TextBox 11"/>
          <p:cNvSpPr txBox="1"/>
          <p:nvPr/>
        </p:nvSpPr>
        <p:spPr>
          <a:xfrm>
            <a:off x="3964297" y="5745898"/>
            <a:ext cx="2743209" cy="369332"/>
          </a:xfrm>
          <a:prstGeom prst="rect">
            <a:avLst/>
          </a:prstGeom>
          <a:noFill/>
        </p:spPr>
        <p:txBody>
          <a:bodyPr wrap="none" rtlCol="0">
            <a:spAutoFit/>
          </a:bodyPr>
          <a:lstStyle/>
          <a:p>
            <a:r>
              <a:rPr lang="en-US" dirty="0" smtClean="0"/>
              <a:t>(might lose time reference)</a:t>
            </a:r>
            <a:endParaRPr lang="en-US" dirty="0"/>
          </a:p>
        </p:txBody>
      </p:sp>
      <p:cxnSp>
        <p:nvCxnSpPr>
          <p:cNvPr id="14" name="Straight Arrow Connector 13"/>
          <p:cNvCxnSpPr/>
          <p:nvPr/>
        </p:nvCxnSpPr>
        <p:spPr>
          <a:xfrm>
            <a:off x="6525754" y="3551726"/>
            <a:ext cx="66345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7277411" y="1061731"/>
            <a:ext cx="1672549" cy="1200329"/>
          </a:xfrm>
          <a:prstGeom prst="rect">
            <a:avLst/>
          </a:prstGeom>
          <a:noFill/>
        </p:spPr>
        <p:txBody>
          <a:bodyPr wrap="square" rtlCol="0">
            <a:spAutoFit/>
          </a:bodyPr>
          <a:lstStyle/>
          <a:p>
            <a:r>
              <a:rPr lang="en-US" dirty="0" smtClean="0"/>
              <a:t>What we  want </a:t>
            </a:r>
            <a:br>
              <a:rPr lang="en-US" dirty="0" smtClean="0"/>
            </a:br>
            <a:r>
              <a:rPr lang="en-US" dirty="0" smtClean="0"/>
              <a:t>(for now): features and characteristics</a:t>
            </a:r>
            <a:endParaRPr lang="en-US" dirty="0"/>
          </a:p>
        </p:txBody>
      </p:sp>
      <p:sp>
        <p:nvSpPr>
          <p:cNvPr id="16" name="TextBox 15"/>
          <p:cNvSpPr txBox="1"/>
          <p:nvPr/>
        </p:nvSpPr>
        <p:spPr>
          <a:xfrm>
            <a:off x="7215267" y="2734739"/>
            <a:ext cx="1928733" cy="2031325"/>
          </a:xfrm>
          <a:prstGeom prst="rect">
            <a:avLst/>
          </a:prstGeom>
          <a:noFill/>
        </p:spPr>
        <p:txBody>
          <a:bodyPr wrap="none" rtlCol="0">
            <a:spAutoFit/>
          </a:bodyPr>
          <a:lstStyle/>
          <a:p>
            <a:r>
              <a:rPr lang="en-US" dirty="0" smtClean="0"/>
              <a:t>For example:</a:t>
            </a:r>
          </a:p>
          <a:p>
            <a:pPr marL="285750" indent="-285750">
              <a:buFont typeface="Arial"/>
              <a:buChar char="•"/>
            </a:pPr>
            <a:r>
              <a:rPr lang="en-US" dirty="0" smtClean="0"/>
              <a:t>Means</a:t>
            </a:r>
          </a:p>
          <a:p>
            <a:pPr marL="285750" indent="-285750">
              <a:buFont typeface="Arial"/>
              <a:buChar char="•"/>
            </a:pPr>
            <a:r>
              <a:rPr lang="en-US" dirty="0" smtClean="0"/>
              <a:t>Variances</a:t>
            </a:r>
          </a:p>
          <a:p>
            <a:pPr marL="285750" indent="-285750">
              <a:buFont typeface="Arial"/>
              <a:buChar char="•"/>
            </a:pPr>
            <a:r>
              <a:rPr lang="en-US" dirty="0" smtClean="0"/>
              <a:t>Patten matches</a:t>
            </a:r>
          </a:p>
          <a:p>
            <a:pPr marL="285750" indent="-285750">
              <a:buFont typeface="Arial"/>
              <a:buChar char="•"/>
            </a:pPr>
            <a:r>
              <a:rPr lang="en-US" dirty="0" smtClean="0"/>
              <a:t>Changes</a:t>
            </a:r>
          </a:p>
          <a:p>
            <a:pPr marL="285750" indent="-285750">
              <a:buFont typeface="Arial"/>
              <a:buChar char="•"/>
            </a:pPr>
            <a:r>
              <a:rPr lang="en-US" dirty="0" smtClean="0"/>
              <a:t>accumulation</a:t>
            </a:r>
          </a:p>
          <a:p>
            <a:pPr marL="285750" indent="-285750">
              <a:buFont typeface="Arial"/>
              <a:buChar char="•"/>
            </a:pPr>
            <a:r>
              <a:rPr lang="en-US" dirty="0" smtClean="0"/>
              <a:t>Frequency</a:t>
            </a:r>
          </a:p>
        </p:txBody>
      </p:sp>
      <p:sp>
        <p:nvSpPr>
          <p:cNvPr id="13" name="Rectangle 12"/>
          <p:cNvSpPr/>
          <p:nvPr/>
        </p:nvSpPr>
        <p:spPr>
          <a:xfrm>
            <a:off x="2552534" y="857775"/>
            <a:ext cx="6591466" cy="525745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3007764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9367"/>
            <a:ext cx="8229600" cy="668408"/>
          </a:xfrm>
        </p:spPr>
        <p:txBody>
          <a:bodyPr/>
          <a:lstStyle/>
          <a:p>
            <a:r>
              <a:rPr lang="en-US" dirty="0" smtClean="0"/>
              <a:t>Converting From Time Sequence Data to Features</a:t>
            </a:r>
            <a:endParaRPr lang="en-US" dirty="0"/>
          </a:p>
        </p:txBody>
      </p:sp>
      <p:sp>
        <p:nvSpPr>
          <p:cNvPr id="3" name="TextBox 2"/>
          <p:cNvSpPr txBox="1"/>
          <p:nvPr/>
        </p:nvSpPr>
        <p:spPr>
          <a:xfrm>
            <a:off x="174960" y="1149936"/>
            <a:ext cx="2377574" cy="2031325"/>
          </a:xfrm>
          <a:prstGeom prst="rect">
            <a:avLst/>
          </a:prstGeom>
          <a:noFill/>
        </p:spPr>
        <p:txBody>
          <a:bodyPr wrap="none" rtlCol="0">
            <a:spAutoFit/>
          </a:bodyPr>
          <a:lstStyle/>
          <a:p>
            <a:r>
              <a:rPr lang="en-US" dirty="0" smtClean="0"/>
              <a:t>Many Types of data</a:t>
            </a:r>
            <a:br>
              <a:rPr lang="en-US" dirty="0" smtClean="0"/>
            </a:br>
            <a:r>
              <a:rPr lang="en-US" dirty="0" smtClean="0"/>
              <a:t> are signals in time</a:t>
            </a:r>
          </a:p>
          <a:p>
            <a:endParaRPr lang="en-US" dirty="0"/>
          </a:p>
          <a:p>
            <a:pPr marL="285750" indent="-285750">
              <a:buFontTx/>
              <a:buChar char="•"/>
            </a:pPr>
            <a:r>
              <a:rPr lang="en-US" dirty="0" smtClean="0"/>
              <a:t>Stock market</a:t>
            </a:r>
          </a:p>
          <a:p>
            <a:pPr marL="285750" indent="-285750">
              <a:buFontTx/>
              <a:buChar char="•"/>
            </a:pPr>
            <a:r>
              <a:rPr lang="en-US" dirty="0" smtClean="0"/>
              <a:t>Temperature</a:t>
            </a:r>
          </a:p>
          <a:p>
            <a:pPr marL="285750" indent="-285750">
              <a:buFontTx/>
              <a:buChar char="•"/>
            </a:pPr>
            <a:r>
              <a:rPr lang="en-US" dirty="0" smtClean="0"/>
              <a:t>Instrument readings</a:t>
            </a:r>
          </a:p>
          <a:p>
            <a:pPr marL="285750" indent="-285750">
              <a:buFontTx/>
              <a:buChar char="•"/>
            </a:pPr>
            <a:endParaRPr lang="en-US" dirty="0" smtClean="0"/>
          </a:p>
        </p:txBody>
      </p:sp>
      <p:pic>
        <p:nvPicPr>
          <p:cNvPr id="4" name="Picture 3" descr="fig2a.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227" y="3237048"/>
            <a:ext cx="1783047" cy="1653443"/>
          </a:xfrm>
          <a:prstGeom prst="rect">
            <a:avLst/>
          </a:prstGeom>
        </p:spPr>
      </p:pic>
      <p:sp>
        <p:nvSpPr>
          <p:cNvPr id="5" name="TextBox 4"/>
          <p:cNvSpPr txBox="1"/>
          <p:nvPr/>
        </p:nvSpPr>
        <p:spPr>
          <a:xfrm>
            <a:off x="227880" y="5157522"/>
            <a:ext cx="1934394" cy="646331"/>
          </a:xfrm>
          <a:prstGeom prst="rect">
            <a:avLst/>
          </a:prstGeom>
          <a:noFill/>
        </p:spPr>
        <p:txBody>
          <a:bodyPr wrap="none" rtlCol="0">
            <a:spAutoFit/>
          </a:bodyPr>
          <a:lstStyle/>
          <a:p>
            <a:r>
              <a:rPr lang="en-US" dirty="0"/>
              <a:t>C</a:t>
            </a:r>
            <a:r>
              <a:rPr lang="en-US" dirty="0" smtClean="0"/>
              <a:t>ontinuous signals</a:t>
            </a:r>
          </a:p>
          <a:p>
            <a:r>
              <a:rPr lang="en-US" dirty="0"/>
              <a:t>x</a:t>
            </a:r>
            <a:r>
              <a:rPr lang="en-US" dirty="0" smtClean="0"/>
              <a:t>(t)</a:t>
            </a:r>
            <a:endParaRPr lang="en-US" dirty="0"/>
          </a:p>
        </p:txBody>
      </p:sp>
      <p:pic>
        <p:nvPicPr>
          <p:cNvPr id="6" name="Picture 5" descr="imgre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2743" y="3254689"/>
            <a:ext cx="2052323" cy="1153145"/>
          </a:xfrm>
          <a:prstGeom prst="rect">
            <a:avLst/>
          </a:prstGeom>
        </p:spPr>
      </p:pic>
      <p:sp>
        <p:nvSpPr>
          <p:cNvPr id="7" name="TextBox 6"/>
          <p:cNvSpPr txBox="1"/>
          <p:nvPr/>
        </p:nvSpPr>
        <p:spPr>
          <a:xfrm>
            <a:off x="2693654" y="5157522"/>
            <a:ext cx="2287180" cy="646331"/>
          </a:xfrm>
          <a:prstGeom prst="rect">
            <a:avLst/>
          </a:prstGeom>
          <a:noFill/>
        </p:spPr>
        <p:txBody>
          <a:bodyPr wrap="none" rtlCol="0">
            <a:spAutoFit/>
          </a:bodyPr>
          <a:lstStyle/>
          <a:p>
            <a:r>
              <a:rPr lang="en-US" dirty="0" smtClean="0"/>
              <a:t>Sampled signals (data)</a:t>
            </a:r>
          </a:p>
          <a:p>
            <a:r>
              <a:rPr lang="en-US" dirty="0" smtClean="0"/>
              <a:t>x(</a:t>
            </a:r>
            <a:r>
              <a:rPr lang="en-US" dirty="0" err="1" smtClean="0"/>
              <a:t>nT</a:t>
            </a:r>
            <a:r>
              <a:rPr lang="en-US" dirty="0" smtClean="0"/>
              <a:t>)</a:t>
            </a:r>
            <a:endParaRPr lang="en-US" dirty="0"/>
          </a:p>
        </p:txBody>
      </p:sp>
      <p:sp>
        <p:nvSpPr>
          <p:cNvPr id="8" name="TextBox 7"/>
          <p:cNvSpPr txBox="1"/>
          <p:nvPr/>
        </p:nvSpPr>
        <p:spPr>
          <a:xfrm>
            <a:off x="2817259" y="1164539"/>
            <a:ext cx="1903085" cy="1477328"/>
          </a:xfrm>
          <a:prstGeom prst="rect">
            <a:avLst/>
          </a:prstGeom>
          <a:noFill/>
        </p:spPr>
        <p:txBody>
          <a:bodyPr wrap="none" rtlCol="0">
            <a:spAutoFit/>
          </a:bodyPr>
          <a:lstStyle/>
          <a:p>
            <a:r>
              <a:rPr lang="en-US" dirty="0" smtClean="0"/>
              <a:t>Sometimes we </a:t>
            </a:r>
            <a:br>
              <a:rPr lang="en-US" dirty="0" smtClean="0"/>
            </a:br>
            <a:r>
              <a:rPr lang="en-US" dirty="0" smtClean="0"/>
              <a:t>sample them, </a:t>
            </a:r>
            <a:br>
              <a:rPr lang="en-US" dirty="0" smtClean="0"/>
            </a:br>
            <a:r>
              <a:rPr lang="en-US" dirty="0" smtClean="0"/>
              <a:t>record at intervals </a:t>
            </a:r>
            <a:br>
              <a:rPr lang="en-US" dirty="0" smtClean="0"/>
            </a:br>
            <a:r>
              <a:rPr lang="en-US" dirty="0" smtClean="0"/>
              <a:t>of T</a:t>
            </a:r>
          </a:p>
          <a:p>
            <a:pPr marL="285750" indent="-285750">
              <a:buFontTx/>
              <a:buChar char="•"/>
            </a:pPr>
            <a:endParaRPr lang="en-US" dirty="0" smtClean="0"/>
          </a:p>
        </p:txBody>
      </p:sp>
      <p:sp>
        <p:nvSpPr>
          <p:cNvPr id="9" name="TextBox 8"/>
          <p:cNvSpPr txBox="1"/>
          <p:nvPr/>
        </p:nvSpPr>
        <p:spPr>
          <a:xfrm>
            <a:off x="5060153" y="1108578"/>
            <a:ext cx="1685077" cy="1200329"/>
          </a:xfrm>
          <a:prstGeom prst="rect">
            <a:avLst/>
          </a:prstGeom>
          <a:noFill/>
        </p:spPr>
        <p:txBody>
          <a:bodyPr wrap="none" rtlCol="0">
            <a:spAutoFit/>
          </a:bodyPr>
          <a:lstStyle/>
          <a:p>
            <a:r>
              <a:rPr lang="en-US" dirty="0" smtClean="0"/>
              <a:t>We get a </a:t>
            </a:r>
          </a:p>
          <a:p>
            <a:r>
              <a:rPr lang="en-US" dirty="0" smtClean="0"/>
              <a:t>list in a table,</a:t>
            </a:r>
            <a:br>
              <a:rPr lang="en-US" dirty="0" smtClean="0"/>
            </a:br>
            <a:r>
              <a:rPr lang="en-US" dirty="0" smtClean="0"/>
              <a:t>array,  or vector</a:t>
            </a:r>
          </a:p>
          <a:p>
            <a:pPr marL="285750" indent="-285750">
              <a:buFontTx/>
              <a:buChar char="•"/>
            </a:pPr>
            <a:endParaRPr lang="en-US" dirty="0" smtClean="0"/>
          </a:p>
        </p:txBody>
      </p:sp>
      <p:sp>
        <p:nvSpPr>
          <p:cNvPr id="10" name="TextBox 9"/>
          <p:cNvSpPr txBox="1"/>
          <p:nvPr/>
        </p:nvSpPr>
        <p:spPr>
          <a:xfrm>
            <a:off x="5371182" y="4976080"/>
            <a:ext cx="1776636" cy="646331"/>
          </a:xfrm>
          <a:prstGeom prst="rect">
            <a:avLst/>
          </a:prstGeom>
          <a:noFill/>
        </p:spPr>
        <p:txBody>
          <a:bodyPr wrap="none" rtlCol="0">
            <a:spAutoFit/>
          </a:bodyPr>
          <a:lstStyle/>
          <a:p>
            <a:r>
              <a:rPr lang="en-US" dirty="0" smtClean="0"/>
              <a:t>Discrete data </a:t>
            </a:r>
          </a:p>
          <a:p>
            <a:r>
              <a:rPr lang="en-US" dirty="0" err="1"/>
              <a:t>x</a:t>
            </a:r>
            <a:r>
              <a:rPr lang="en-US" baseline="-25000" dirty="0" err="1" smtClean="0"/>
              <a:t>n</a:t>
            </a:r>
            <a:r>
              <a:rPr lang="en-US" dirty="0" smtClean="0"/>
              <a:t> = x1, x2, x3,  …</a:t>
            </a:r>
            <a:endParaRPr lang="en-US" dirty="0"/>
          </a:p>
        </p:txBody>
      </p:sp>
      <p:pic>
        <p:nvPicPr>
          <p:cNvPr id="11" name="Picture 10" descr="image9_121.png"/>
          <p:cNvPicPr>
            <a:picLocks noChangeAspect="1"/>
          </p:cNvPicPr>
          <p:nvPr/>
        </p:nvPicPr>
        <p:blipFill rotWithShape="1">
          <a:blip r:embed="rId4">
            <a:extLst>
              <a:ext uri="{28A0092B-C50C-407E-A947-70E740481C1C}">
                <a14:useLocalDpi xmlns:a14="http://schemas.microsoft.com/office/drawing/2010/main" val="0"/>
              </a:ext>
            </a:extLst>
          </a:blip>
          <a:srcRect l="1622" t="12334" r="73728"/>
          <a:stretch/>
        </p:blipFill>
        <p:spPr>
          <a:xfrm>
            <a:off x="5282982" y="2844894"/>
            <a:ext cx="996762" cy="1922110"/>
          </a:xfrm>
          <a:prstGeom prst="rect">
            <a:avLst/>
          </a:prstGeom>
        </p:spPr>
      </p:pic>
      <p:sp>
        <p:nvSpPr>
          <p:cNvPr id="12" name="TextBox 11"/>
          <p:cNvSpPr txBox="1"/>
          <p:nvPr/>
        </p:nvSpPr>
        <p:spPr>
          <a:xfrm>
            <a:off x="5905806" y="5745898"/>
            <a:ext cx="2743209" cy="369332"/>
          </a:xfrm>
          <a:prstGeom prst="rect">
            <a:avLst/>
          </a:prstGeom>
          <a:noFill/>
        </p:spPr>
        <p:txBody>
          <a:bodyPr wrap="none" rtlCol="0">
            <a:spAutoFit/>
          </a:bodyPr>
          <a:lstStyle/>
          <a:p>
            <a:r>
              <a:rPr lang="en-US" dirty="0" smtClean="0"/>
              <a:t>(might lose time reference)</a:t>
            </a:r>
            <a:endParaRPr lang="en-US" dirty="0"/>
          </a:p>
        </p:txBody>
      </p:sp>
      <p:cxnSp>
        <p:nvCxnSpPr>
          <p:cNvPr id="14" name="Straight Arrow Connector 13"/>
          <p:cNvCxnSpPr/>
          <p:nvPr/>
        </p:nvCxnSpPr>
        <p:spPr>
          <a:xfrm>
            <a:off x="6525754" y="3551726"/>
            <a:ext cx="66345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7277411" y="1061731"/>
            <a:ext cx="1672549" cy="1200329"/>
          </a:xfrm>
          <a:prstGeom prst="rect">
            <a:avLst/>
          </a:prstGeom>
          <a:noFill/>
        </p:spPr>
        <p:txBody>
          <a:bodyPr wrap="square" rtlCol="0">
            <a:spAutoFit/>
          </a:bodyPr>
          <a:lstStyle/>
          <a:p>
            <a:r>
              <a:rPr lang="en-US" dirty="0" smtClean="0"/>
              <a:t>What we  want </a:t>
            </a:r>
            <a:br>
              <a:rPr lang="en-US" dirty="0" smtClean="0"/>
            </a:br>
            <a:r>
              <a:rPr lang="en-US" dirty="0" smtClean="0"/>
              <a:t>(for now): features and characteristics</a:t>
            </a:r>
            <a:endParaRPr lang="en-US" dirty="0"/>
          </a:p>
        </p:txBody>
      </p:sp>
      <p:sp>
        <p:nvSpPr>
          <p:cNvPr id="16" name="TextBox 15"/>
          <p:cNvSpPr txBox="1"/>
          <p:nvPr/>
        </p:nvSpPr>
        <p:spPr>
          <a:xfrm>
            <a:off x="7215267" y="2734739"/>
            <a:ext cx="1928733" cy="2031325"/>
          </a:xfrm>
          <a:prstGeom prst="rect">
            <a:avLst/>
          </a:prstGeom>
          <a:noFill/>
        </p:spPr>
        <p:txBody>
          <a:bodyPr wrap="none" rtlCol="0">
            <a:spAutoFit/>
          </a:bodyPr>
          <a:lstStyle/>
          <a:p>
            <a:r>
              <a:rPr lang="en-US" dirty="0" smtClean="0"/>
              <a:t>For example:</a:t>
            </a:r>
          </a:p>
          <a:p>
            <a:pPr marL="285750" indent="-285750">
              <a:buFont typeface="Arial"/>
              <a:buChar char="•"/>
            </a:pPr>
            <a:r>
              <a:rPr lang="en-US" dirty="0" smtClean="0"/>
              <a:t>Means</a:t>
            </a:r>
          </a:p>
          <a:p>
            <a:pPr marL="285750" indent="-285750">
              <a:buFont typeface="Arial"/>
              <a:buChar char="•"/>
            </a:pPr>
            <a:r>
              <a:rPr lang="en-US" dirty="0" smtClean="0"/>
              <a:t>Variances</a:t>
            </a:r>
          </a:p>
          <a:p>
            <a:pPr marL="285750" indent="-285750">
              <a:buFont typeface="Arial"/>
              <a:buChar char="•"/>
            </a:pPr>
            <a:r>
              <a:rPr lang="en-US" dirty="0" smtClean="0"/>
              <a:t>Patten matches</a:t>
            </a:r>
          </a:p>
          <a:p>
            <a:pPr marL="285750" indent="-285750">
              <a:buFont typeface="Arial"/>
              <a:buChar char="•"/>
            </a:pPr>
            <a:r>
              <a:rPr lang="en-US" dirty="0" smtClean="0"/>
              <a:t>Changes</a:t>
            </a:r>
          </a:p>
          <a:p>
            <a:pPr marL="285750" indent="-285750">
              <a:buFont typeface="Arial"/>
              <a:buChar char="•"/>
            </a:pPr>
            <a:r>
              <a:rPr lang="en-US" dirty="0" smtClean="0"/>
              <a:t>accumulation</a:t>
            </a:r>
          </a:p>
          <a:p>
            <a:pPr marL="285750" indent="-285750">
              <a:buFont typeface="Arial"/>
              <a:buChar char="•"/>
            </a:pPr>
            <a:r>
              <a:rPr lang="en-US" dirty="0" smtClean="0"/>
              <a:t>Frequency</a:t>
            </a:r>
          </a:p>
        </p:txBody>
      </p:sp>
      <p:sp>
        <p:nvSpPr>
          <p:cNvPr id="13" name="Rectangle 12"/>
          <p:cNvSpPr/>
          <p:nvPr/>
        </p:nvSpPr>
        <p:spPr>
          <a:xfrm>
            <a:off x="5060153" y="857775"/>
            <a:ext cx="4083847" cy="525745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58514957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9367"/>
            <a:ext cx="8229600" cy="668408"/>
          </a:xfrm>
        </p:spPr>
        <p:txBody>
          <a:bodyPr/>
          <a:lstStyle/>
          <a:p>
            <a:r>
              <a:rPr lang="en-US" dirty="0" smtClean="0"/>
              <a:t>Converting From Time Sequence Data to Features</a:t>
            </a:r>
            <a:endParaRPr lang="en-US" dirty="0"/>
          </a:p>
        </p:txBody>
      </p:sp>
      <p:sp>
        <p:nvSpPr>
          <p:cNvPr id="3" name="TextBox 2"/>
          <p:cNvSpPr txBox="1"/>
          <p:nvPr/>
        </p:nvSpPr>
        <p:spPr>
          <a:xfrm>
            <a:off x="174960" y="1149936"/>
            <a:ext cx="2377574" cy="2031325"/>
          </a:xfrm>
          <a:prstGeom prst="rect">
            <a:avLst/>
          </a:prstGeom>
          <a:noFill/>
        </p:spPr>
        <p:txBody>
          <a:bodyPr wrap="none" rtlCol="0">
            <a:spAutoFit/>
          </a:bodyPr>
          <a:lstStyle/>
          <a:p>
            <a:r>
              <a:rPr lang="en-US" dirty="0" smtClean="0"/>
              <a:t>Many Types of data</a:t>
            </a:r>
            <a:br>
              <a:rPr lang="en-US" dirty="0" smtClean="0"/>
            </a:br>
            <a:r>
              <a:rPr lang="en-US" dirty="0" smtClean="0"/>
              <a:t> are signals in time</a:t>
            </a:r>
          </a:p>
          <a:p>
            <a:endParaRPr lang="en-US" dirty="0"/>
          </a:p>
          <a:p>
            <a:pPr marL="285750" indent="-285750">
              <a:buFontTx/>
              <a:buChar char="•"/>
            </a:pPr>
            <a:r>
              <a:rPr lang="en-US" dirty="0" smtClean="0"/>
              <a:t>Stock market</a:t>
            </a:r>
          </a:p>
          <a:p>
            <a:pPr marL="285750" indent="-285750">
              <a:buFontTx/>
              <a:buChar char="•"/>
            </a:pPr>
            <a:r>
              <a:rPr lang="en-US" dirty="0" smtClean="0"/>
              <a:t>Temperature</a:t>
            </a:r>
          </a:p>
          <a:p>
            <a:pPr marL="285750" indent="-285750">
              <a:buFontTx/>
              <a:buChar char="•"/>
            </a:pPr>
            <a:r>
              <a:rPr lang="en-US" dirty="0" smtClean="0"/>
              <a:t>Instrument readings</a:t>
            </a:r>
          </a:p>
          <a:p>
            <a:pPr marL="285750" indent="-285750">
              <a:buFontTx/>
              <a:buChar char="•"/>
            </a:pPr>
            <a:endParaRPr lang="en-US" dirty="0" smtClean="0"/>
          </a:p>
        </p:txBody>
      </p:sp>
      <p:pic>
        <p:nvPicPr>
          <p:cNvPr id="4" name="Picture 3" descr="fig2a.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227" y="3237048"/>
            <a:ext cx="1783047" cy="1653443"/>
          </a:xfrm>
          <a:prstGeom prst="rect">
            <a:avLst/>
          </a:prstGeom>
        </p:spPr>
      </p:pic>
      <p:sp>
        <p:nvSpPr>
          <p:cNvPr id="5" name="TextBox 4"/>
          <p:cNvSpPr txBox="1"/>
          <p:nvPr/>
        </p:nvSpPr>
        <p:spPr>
          <a:xfrm>
            <a:off x="227880" y="5157522"/>
            <a:ext cx="1934394" cy="646331"/>
          </a:xfrm>
          <a:prstGeom prst="rect">
            <a:avLst/>
          </a:prstGeom>
          <a:noFill/>
        </p:spPr>
        <p:txBody>
          <a:bodyPr wrap="none" rtlCol="0">
            <a:spAutoFit/>
          </a:bodyPr>
          <a:lstStyle/>
          <a:p>
            <a:r>
              <a:rPr lang="en-US" dirty="0"/>
              <a:t>C</a:t>
            </a:r>
            <a:r>
              <a:rPr lang="en-US" dirty="0" smtClean="0"/>
              <a:t>ontinuous signals</a:t>
            </a:r>
          </a:p>
          <a:p>
            <a:r>
              <a:rPr lang="en-US" dirty="0"/>
              <a:t>x</a:t>
            </a:r>
            <a:r>
              <a:rPr lang="en-US" dirty="0" smtClean="0"/>
              <a:t>(t)</a:t>
            </a:r>
            <a:endParaRPr lang="en-US" dirty="0"/>
          </a:p>
        </p:txBody>
      </p:sp>
      <p:pic>
        <p:nvPicPr>
          <p:cNvPr id="6" name="Picture 5" descr="imgre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2743" y="3254689"/>
            <a:ext cx="2052323" cy="1153145"/>
          </a:xfrm>
          <a:prstGeom prst="rect">
            <a:avLst/>
          </a:prstGeom>
        </p:spPr>
      </p:pic>
      <p:sp>
        <p:nvSpPr>
          <p:cNvPr id="7" name="TextBox 6"/>
          <p:cNvSpPr txBox="1"/>
          <p:nvPr/>
        </p:nvSpPr>
        <p:spPr>
          <a:xfrm>
            <a:off x="2693654" y="5157522"/>
            <a:ext cx="2287180" cy="646331"/>
          </a:xfrm>
          <a:prstGeom prst="rect">
            <a:avLst/>
          </a:prstGeom>
          <a:noFill/>
        </p:spPr>
        <p:txBody>
          <a:bodyPr wrap="none" rtlCol="0">
            <a:spAutoFit/>
          </a:bodyPr>
          <a:lstStyle/>
          <a:p>
            <a:r>
              <a:rPr lang="en-US" dirty="0" smtClean="0"/>
              <a:t>Sampled signals (data)</a:t>
            </a:r>
          </a:p>
          <a:p>
            <a:r>
              <a:rPr lang="en-US" dirty="0" smtClean="0"/>
              <a:t>x(</a:t>
            </a:r>
            <a:r>
              <a:rPr lang="en-US" dirty="0" err="1" smtClean="0"/>
              <a:t>nT</a:t>
            </a:r>
            <a:r>
              <a:rPr lang="en-US" dirty="0" smtClean="0"/>
              <a:t>)</a:t>
            </a:r>
            <a:endParaRPr lang="en-US" dirty="0"/>
          </a:p>
        </p:txBody>
      </p:sp>
      <p:sp>
        <p:nvSpPr>
          <p:cNvPr id="8" name="TextBox 7"/>
          <p:cNvSpPr txBox="1"/>
          <p:nvPr/>
        </p:nvSpPr>
        <p:spPr>
          <a:xfrm>
            <a:off x="2817259" y="1164539"/>
            <a:ext cx="1903085" cy="1477328"/>
          </a:xfrm>
          <a:prstGeom prst="rect">
            <a:avLst/>
          </a:prstGeom>
          <a:noFill/>
        </p:spPr>
        <p:txBody>
          <a:bodyPr wrap="none" rtlCol="0">
            <a:spAutoFit/>
          </a:bodyPr>
          <a:lstStyle/>
          <a:p>
            <a:r>
              <a:rPr lang="en-US" dirty="0" smtClean="0"/>
              <a:t>Sometimes we </a:t>
            </a:r>
            <a:br>
              <a:rPr lang="en-US" dirty="0" smtClean="0"/>
            </a:br>
            <a:r>
              <a:rPr lang="en-US" dirty="0" smtClean="0"/>
              <a:t>sample them, </a:t>
            </a:r>
            <a:br>
              <a:rPr lang="en-US" dirty="0" smtClean="0"/>
            </a:br>
            <a:r>
              <a:rPr lang="en-US" dirty="0" smtClean="0"/>
              <a:t>record at intervals </a:t>
            </a:r>
            <a:br>
              <a:rPr lang="en-US" dirty="0" smtClean="0"/>
            </a:br>
            <a:r>
              <a:rPr lang="en-US" dirty="0" smtClean="0"/>
              <a:t>of T</a:t>
            </a:r>
          </a:p>
          <a:p>
            <a:pPr marL="285750" indent="-285750">
              <a:buFontTx/>
              <a:buChar char="•"/>
            </a:pPr>
            <a:endParaRPr lang="en-US" dirty="0" smtClean="0"/>
          </a:p>
        </p:txBody>
      </p:sp>
      <p:sp>
        <p:nvSpPr>
          <p:cNvPr id="9" name="TextBox 8"/>
          <p:cNvSpPr txBox="1"/>
          <p:nvPr/>
        </p:nvSpPr>
        <p:spPr>
          <a:xfrm>
            <a:off x="5060153" y="1108578"/>
            <a:ext cx="1685077" cy="1200329"/>
          </a:xfrm>
          <a:prstGeom prst="rect">
            <a:avLst/>
          </a:prstGeom>
          <a:noFill/>
        </p:spPr>
        <p:txBody>
          <a:bodyPr wrap="none" rtlCol="0">
            <a:spAutoFit/>
          </a:bodyPr>
          <a:lstStyle/>
          <a:p>
            <a:r>
              <a:rPr lang="en-US" dirty="0" smtClean="0"/>
              <a:t>We get a </a:t>
            </a:r>
          </a:p>
          <a:p>
            <a:r>
              <a:rPr lang="en-US" dirty="0" smtClean="0"/>
              <a:t>list in a table,</a:t>
            </a:r>
            <a:br>
              <a:rPr lang="en-US" dirty="0" smtClean="0"/>
            </a:br>
            <a:r>
              <a:rPr lang="en-US" dirty="0" smtClean="0"/>
              <a:t>array,  or vector</a:t>
            </a:r>
          </a:p>
          <a:p>
            <a:pPr marL="285750" indent="-285750">
              <a:buFontTx/>
              <a:buChar char="•"/>
            </a:pPr>
            <a:endParaRPr lang="en-US" dirty="0" smtClean="0"/>
          </a:p>
        </p:txBody>
      </p:sp>
      <p:sp>
        <p:nvSpPr>
          <p:cNvPr id="10" name="TextBox 9"/>
          <p:cNvSpPr txBox="1"/>
          <p:nvPr/>
        </p:nvSpPr>
        <p:spPr>
          <a:xfrm>
            <a:off x="5371182" y="4976080"/>
            <a:ext cx="1776636" cy="646331"/>
          </a:xfrm>
          <a:prstGeom prst="rect">
            <a:avLst/>
          </a:prstGeom>
          <a:noFill/>
        </p:spPr>
        <p:txBody>
          <a:bodyPr wrap="none" rtlCol="0">
            <a:spAutoFit/>
          </a:bodyPr>
          <a:lstStyle/>
          <a:p>
            <a:r>
              <a:rPr lang="en-US" dirty="0" smtClean="0"/>
              <a:t>Discrete data </a:t>
            </a:r>
          </a:p>
          <a:p>
            <a:r>
              <a:rPr lang="en-US" dirty="0" err="1"/>
              <a:t>x</a:t>
            </a:r>
            <a:r>
              <a:rPr lang="en-US" baseline="-25000" dirty="0" err="1" smtClean="0"/>
              <a:t>n</a:t>
            </a:r>
            <a:r>
              <a:rPr lang="en-US" dirty="0" smtClean="0"/>
              <a:t> = x1, x2, x3,  …</a:t>
            </a:r>
            <a:endParaRPr lang="en-US" dirty="0"/>
          </a:p>
        </p:txBody>
      </p:sp>
      <p:pic>
        <p:nvPicPr>
          <p:cNvPr id="11" name="Picture 10" descr="image9_121.png"/>
          <p:cNvPicPr>
            <a:picLocks noChangeAspect="1"/>
          </p:cNvPicPr>
          <p:nvPr/>
        </p:nvPicPr>
        <p:blipFill rotWithShape="1">
          <a:blip r:embed="rId4">
            <a:extLst>
              <a:ext uri="{28A0092B-C50C-407E-A947-70E740481C1C}">
                <a14:useLocalDpi xmlns:a14="http://schemas.microsoft.com/office/drawing/2010/main" val="0"/>
              </a:ext>
            </a:extLst>
          </a:blip>
          <a:srcRect l="1622" t="12334" r="73728"/>
          <a:stretch/>
        </p:blipFill>
        <p:spPr>
          <a:xfrm>
            <a:off x="5282982" y="2844894"/>
            <a:ext cx="996762" cy="1922110"/>
          </a:xfrm>
          <a:prstGeom prst="rect">
            <a:avLst/>
          </a:prstGeom>
        </p:spPr>
      </p:pic>
      <p:sp>
        <p:nvSpPr>
          <p:cNvPr id="12" name="TextBox 11"/>
          <p:cNvSpPr txBox="1"/>
          <p:nvPr/>
        </p:nvSpPr>
        <p:spPr>
          <a:xfrm>
            <a:off x="4685066" y="5740779"/>
            <a:ext cx="2743209" cy="369332"/>
          </a:xfrm>
          <a:prstGeom prst="rect">
            <a:avLst/>
          </a:prstGeom>
          <a:noFill/>
        </p:spPr>
        <p:txBody>
          <a:bodyPr wrap="none" rtlCol="0">
            <a:spAutoFit/>
          </a:bodyPr>
          <a:lstStyle/>
          <a:p>
            <a:r>
              <a:rPr lang="en-US" dirty="0" smtClean="0"/>
              <a:t>(might lose time reference)</a:t>
            </a:r>
            <a:endParaRPr lang="en-US" dirty="0"/>
          </a:p>
        </p:txBody>
      </p:sp>
      <p:cxnSp>
        <p:nvCxnSpPr>
          <p:cNvPr id="14" name="Straight Arrow Connector 13"/>
          <p:cNvCxnSpPr/>
          <p:nvPr/>
        </p:nvCxnSpPr>
        <p:spPr>
          <a:xfrm>
            <a:off x="6525754" y="3551726"/>
            <a:ext cx="66345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7277411" y="1061731"/>
            <a:ext cx="1672549" cy="1200329"/>
          </a:xfrm>
          <a:prstGeom prst="rect">
            <a:avLst/>
          </a:prstGeom>
          <a:noFill/>
        </p:spPr>
        <p:txBody>
          <a:bodyPr wrap="square" rtlCol="0">
            <a:spAutoFit/>
          </a:bodyPr>
          <a:lstStyle/>
          <a:p>
            <a:r>
              <a:rPr lang="en-US" dirty="0" smtClean="0"/>
              <a:t>What we  want </a:t>
            </a:r>
            <a:br>
              <a:rPr lang="en-US" dirty="0" smtClean="0"/>
            </a:br>
            <a:r>
              <a:rPr lang="en-US" dirty="0" smtClean="0"/>
              <a:t>(for now): features and characteristics</a:t>
            </a:r>
            <a:endParaRPr lang="en-US" dirty="0"/>
          </a:p>
        </p:txBody>
      </p:sp>
      <p:sp>
        <p:nvSpPr>
          <p:cNvPr id="16" name="TextBox 15"/>
          <p:cNvSpPr txBox="1"/>
          <p:nvPr/>
        </p:nvSpPr>
        <p:spPr>
          <a:xfrm>
            <a:off x="7215267" y="2734739"/>
            <a:ext cx="1928733" cy="2031325"/>
          </a:xfrm>
          <a:prstGeom prst="rect">
            <a:avLst/>
          </a:prstGeom>
          <a:noFill/>
        </p:spPr>
        <p:txBody>
          <a:bodyPr wrap="none" rtlCol="0">
            <a:spAutoFit/>
          </a:bodyPr>
          <a:lstStyle/>
          <a:p>
            <a:r>
              <a:rPr lang="en-US" dirty="0" smtClean="0"/>
              <a:t>For example:</a:t>
            </a:r>
          </a:p>
          <a:p>
            <a:pPr marL="285750" indent="-285750">
              <a:buFont typeface="Arial"/>
              <a:buChar char="•"/>
            </a:pPr>
            <a:r>
              <a:rPr lang="en-US" dirty="0" smtClean="0"/>
              <a:t>Means</a:t>
            </a:r>
          </a:p>
          <a:p>
            <a:pPr marL="285750" indent="-285750">
              <a:buFont typeface="Arial"/>
              <a:buChar char="•"/>
            </a:pPr>
            <a:r>
              <a:rPr lang="en-US" dirty="0" smtClean="0"/>
              <a:t>Variances</a:t>
            </a:r>
          </a:p>
          <a:p>
            <a:pPr marL="285750" indent="-285750">
              <a:buFont typeface="Arial"/>
              <a:buChar char="•"/>
            </a:pPr>
            <a:r>
              <a:rPr lang="en-US" dirty="0" smtClean="0"/>
              <a:t>Patten matches</a:t>
            </a:r>
          </a:p>
          <a:p>
            <a:pPr marL="285750" indent="-285750">
              <a:buFont typeface="Arial"/>
              <a:buChar char="•"/>
            </a:pPr>
            <a:r>
              <a:rPr lang="en-US" dirty="0" smtClean="0"/>
              <a:t>Changes</a:t>
            </a:r>
          </a:p>
          <a:p>
            <a:pPr marL="285750" indent="-285750">
              <a:buFont typeface="Arial"/>
              <a:buChar char="•"/>
            </a:pPr>
            <a:r>
              <a:rPr lang="en-US" dirty="0" smtClean="0"/>
              <a:t>accumulation</a:t>
            </a:r>
          </a:p>
          <a:p>
            <a:pPr marL="285750" indent="-285750">
              <a:buFont typeface="Arial"/>
              <a:buChar char="•"/>
            </a:pPr>
            <a:r>
              <a:rPr lang="en-US" dirty="0" smtClean="0"/>
              <a:t>Frequency</a:t>
            </a:r>
          </a:p>
        </p:txBody>
      </p:sp>
      <p:sp>
        <p:nvSpPr>
          <p:cNvPr id="13" name="Rectangle 12"/>
          <p:cNvSpPr/>
          <p:nvPr/>
        </p:nvSpPr>
        <p:spPr>
          <a:xfrm>
            <a:off x="7277410" y="857775"/>
            <a:ext cx="1866589" cy="525745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3446744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9367"/>
            <a:ext cx="8229600" cy="668408"/>
          </a:xfrm>
        </p:spPr>
        <p:txBody>
          <a:bodyPr/>
          <a:lstStyle/>
          <a:p>
            <a:r>
              <a:rPr lang="en-US" dirty="0" smtClean="0"/>
              <a:t>Converting From Time Sequence Data to Features</a:t>
            </a:r>
            <a:endParaRPr lang="en-US" dirty="0"/>
          </a:p>
        </p:txBody>
      </p:sp>
      <p:sp>
        <p:nvSpPr>
          <p:cNvPr id="3" name="TextBox 2"/>
          <p:cNvSpPr txBox="1"/>
          <p:nvPr/>
        </p:nvSpPr>
        <p:spPr>
          <a:xfrm>
            <a:off x="174960" y="1149936"/>
            <a:ext cx="2377574" cy="2031325"/>
          </a:xfrm>
          <a:prstGeom prst="rect">
            <a:avLst/>
          </a:prstGeom>
          <a:noFill/>
        </p:spPr>
        <p:txBody>
          <a:bodyPr wrap="none" rtlCol="0">
            <a:spAutoFit/>
          </a:bodyPr>
          <a:lstStyle/>
          <a:p>
            <a:r>
              <a:rPr lang="en-US" dirty="0" smtClean="0"/>
              <a:t>Many Types of data</a:t>
            </a:r>
            <a:br>
              <a:rPr lang="en-US" dirty="0" smtClean="0"/>
            </a:br>
            <a:r>
              <a:rPr lang="en-US" dirty="0" smtClean="0"/>
              <a:t> are signals in time</a:t>
            </a:r>
          </a:p>
          <a:p>
            <a:endParaRPr lang="en-US" dirty="0"/>
          </a:p>
          <a:p>
            <a:pPr marL="285750" indent="-285750">
              <a:buFontTx/>
              <a:buChar char="•"/>
            </a:pPr>
            <a:r>
              <a:rPr lang="en-US" dirty="0" smtClean="0"/>
              <a:t>Stock market</a:t>
            </a:r>
          </a:p>
          <a:p>
            <a:pPr marL="285750" indent="-285750">
              <a:buFontTx/>
              <a:buChar char="•"/>
            </a:pPr>
            <a:r>
              <a:rPr lang="en-US" dirty="0" smtClean="0"/>
              <a:t>Temperature</a:t>
            </a:r>
          </a:p>
          <a:p>
            <a:pPr marL="285750" indent="-285750">
              <a:buFontTx/>
              <a:buChar char="•"/>
            </a:pPr>
            <a:r>
              <a:rPr lang="en-US" dirty="0" smtClean="0"/>
              <a:t>Instrument readings</a:t>
            </a:r>
          </a:p>
          <a:p>
            <a:pPr marL="285750" indent="-285750">
              <a:buFontTx/>
              <a:buChar char="•"/>
            </a:pPr>
            <a:endParaRPr lang="en-US" dirty="0" smtClean="0"/>
          </a:p>
        </p:txBody>
      </p:sp>
      <p:pic>
        <p:nvPicPr>
          <p:cNvPr id="4" name="Picture 3" descr="fig2a.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227" y="3237048"/>
            <a:ext cx="1783047" cy="1653443"/>
          </a:xfrm>
          <a:prstGeom prst="rect">
            <a:avLst/>
          </a:prstGeom>
        </p:spPr>
      </p:pic>
      <p:sp>
        <p:nvSpPr>
          <p:cNvPr id="5" name="TextBox 4"/>
          <p:cNvSpPr txBox="1"/>
          <p:nvPr/>
        </p:nvSpPr>
        <p:spPr>
          <a:xfrm>
            <a:off x="227880" y="5157522"/>
            <a:ext cx="1934394" cy="646331"/>
          </a:xfrm>
          <a:prstGeom prst="rect">
            <a:avLst/>
          </a:prstGeom>
          <a:noFill/>
        </p:spPr>
        <p:txBody>
          <a:bodyPr wrap="none" rtlCol="0">
            <a:spAutoFit/>
          </a:bodyPr>
          <a:lstStyle/>
          <a:p>
            <a:r>
              <a:rPr lang="en-US" dirty="0"/>
              <a:t>C</a:t>
            </a:r>
            <a:r>
              <a:rPr lang="en-US" dirty="0" smtClean="0"/>
              <a:t>ontinuous signals</a:t>
            </a:r>
          </a:p>
          <a:p>
            <a:r>
              <a:rPr lang="en-US" dirty="0"/>
              <a:t>x</a:t>
            </a:r>
            <a:r>
              <a:rPr lang="en-US" dirty="0" smtClean="0"/>
              <a:t>(t)</a:t>
            </a:r>
            <a:endParaRPr lang="en-US" dirty="0"/>
          </a:p>
        </p:txBody>
      </p:sp>
      <p:pic>
        <p:nvPicPr>
          <p:cNvPr id="6" name="Picture 5" descr="imgre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2743" y="3254689"/>
            <a:ext cx="2052323" cy="1153145"/>
          </a:xfrm>
          <a:prstGeom prst="rect">
            <a:avLst/>
          </a:prstGeom>
        </p:spPr>
      </p:pic>
      <p:sp>
        <p:nvSpPr>
          <p:cNvPr id="7" name="TextBox 6"/>
          <p:cNvSpPr txBox="1"/>
          <p:nvPr/>
        </p:nvSpPr>
        <p:spPr>
          <a:xfrm>
            <a:off x="2693654" y="5157522"/>
            <a:ext cx="2287180" cy="646331"/>
          </a:xfrm>
          <a:prstGeom prst="rect">
            <a:avLst/>
          </a:prstGeom>
          <a:noFill/>
        </p:spPr>
        <p:txBody>
          <a:bodyPr wrap="none" rtlCol="0">
            <a:spAutoFit/>
          </a:bodyPr>
          <a:lstStyle/>
          <a:p>
            <a:r>
              <a:rPr lang="en-US" dirty="0" smtClean="0"/>
              <a:t>Sampled signals (data)</a:t>
            </a:r>
          </a:p>
          <a:p>
            <a:r>
              <a:rPr lang="en-US" dirty="0" smtClean="0"/>
              <a:t>x(</a:t>
            </a:r>
            <a:r>
              <a:rPr lang="en-US" dirty="0" err="1" smtClean="0"/>
              <a:t>nT</a:t>
            </a:r>
            <a:r>
              <a:rPr lang="en-US" dirty="0" smtClean="0"/>
              <a:t>)</a:t>
            </a:r>
            <a:endParaRPr lang="en-US" dirty="0"/>
          </a:p>
        </p:txBody>
      </p:sp>
      <p:sp>
        <p:nvSpPr>
          <p:cNvPr id="8" name="TextBox 7"/>
          <p:cNvSpPr txBox="1"/>
          <p:nvPr/>
        </p:nvSpPr>
        <p:spPr>
          <a:xfrm>
            <a:off x="2817259" y="1164539"/>
            <a:ext cx="1903085" cy="1477328"/>
          </a:xfrm>
          <a:prstGeom prst="rect">
            <a:avLst/>
          </a:prstGeom>
          <a:noFill/>
        </p:spPr>
        <p:txBody>
          <a:bodyPr wrap="none" rtlCol="0">
            <a:spAutoFit/>
          </a:bodyPr>
          <a:lstStyle/>
          <a:p>
            <a:r>
              <a:rPr lang="en-US" dirty="0" smtClean="0"/>
              <a:t>Sometimes we </a:t>
            </a:r>
            <a:br>
              <a:rPr lang="en-US" dirty="0" smtClean="0"/>
            </a:br>
            <a:r>
              <a:rPr lang="en-US" dirty="0" smtClean="0"/>
              <a:t>sample them, </a:t>
            </a:r>
            <a:br>
              <a:rPr lang="en-US" dirty="0" smtClean="0"/>
            </a:br>
            <a:r>
              <a:rPr lang="en-US" dirty="0" smtClean="0"/>
              <a:t>record at intervals </a:t>
            </a:r>
            <a:br>
              <a:rPr lang="en-US" dirty="0" smtClean="0"/>
            </a:br>
            <a:r>
              <a:rPr lang="en-US" dirty="0" smtClean="0"/>
              <a:t>of T</a:t>
            </a:r>
          </a:p>
          <a:p>
            <a:pPr marL="285750" indent="-285750">
              <a:buFontTx/>
              <a:buChar char="•"/>
            </a:pPr>
            <a:endParaRPr lang="en-US" dirty="0" smtClean="0"/>
          </a:p>
        </p:txBody>
      </p:sp>
      <p:sp>
        <p:nvSpPr>
          <p:cNvPr id="9" name="TextBox 8"/>
          <p:cNvSpPr txBox="1"/>
          <p:nvPr/>
        </p:nvSpPr>
        <p:spPr>
          <a:xfrm>
            <a:off x="5060153" y="1108578"/>
            <a:ext cx="1685077" cy="1200329"/>
          </a:xfrm>
          <a:prstGeom prst="rect">
            <a:avLst/>
          </a:prstGeom>
          <a:noFill/>
        </p:spPr>
        <p:txBody>
          <a:bodyPr wrap="none" rtlCol="0">
            <a:spAutoFit/>
          </a:bodyPr>
          <a:lstStyle/>
          <a:p>
            <a:r>
              <a:rPr lang="en-US" dirty="0" smtClean="0"/>
              <a:t>We get a </a:t>
            </a:r>
          </a:p>
          <a:p>
            <a:r>
              <a:rPr lang="en-US" dirty="0" smtClean="0"/>
              <a:t>list in a table,</a:t>
            </a:r>
            <a:br>
              <a:rPr lang="en-US" dirty="0" smtClean="0"/>
            </a:br>
            <a:r>
              <a:rPr lang="en-US" dirty="0" smtClean="0"/>
              <a:t>array,  or vector</a:t>
            </a:r>
          </a:p>
          <a:p>
            <a:pPr marL="285750" indent="-285750">
              <a:buFontTx/>
              <a:buChar char="•"/>
            </a:pPr>
            <a:endParaRPr lang="en-US" dirty="0" smtClean="0"/>
          </a:p>
        </p:txBody>
      </p:sp>
      <p:sp>
        <p:nvSpPr>
          <p:cNvPr id="10" name="TextBox 9"/>
          <p:cNvSpPr txBox="1"/>
          <p:nvPr/>
        </p:nvSpPr>
        <p:spPr>
          <a:xfrm>
            <a:off x="5371182" y="4976080"/>
            <a:ext cx="1776636" cy="646331"/>
          </a:xfrm>
          <a:prstGeom prst="rect">
            <a:avLst/>
          </a:prstGeom>
          <a:noFill/>
        </p:spPr>
        <p:txBody>
          <a:bodyPr wrap="none" rtlCol="0">
            <a:spAutoFit/>
          </a:bodyPr>
          <a:lstStyle/>
          <a:p>
            <a:r>
              <a:rPr lang="en-US" dirty="0" smtClean="0"/>
              <a:t>Discrete data </a:t>
            </a:r>
          </a:p>
          <a:p>
            <a:r>
              <a:rPr lang="en-US" dirty="0" err="1"/>
              <a:t>x</a:t>
            </a:r>
            <a:r>
              <a:rPr lang="en-US" baseline="-25000" dirty="0" err="1" smtClean="0"/>
              <a:t>n</a:t>
            </a:r>
            <a:r>
              <a:rPr lang="en-US" dirty="0" smtClean="0"/>
              <a:t> = x1, x2, x3,  …</a:t>
            </a:r>
            <a:endParaRPr lang="en-US" dirty="0"/>
          </a:p>
        </p:txBody>
      </p:sp>
      <p:pic>
        <p:nvPicPr>
          <p:cNvPr id="11" name="Picture 10" descr="image9_121.png"/>
          <p:cNvPicPr>
            <a:picLocks noChangeAspect="1"/>
          </p:cNvPicPr>
          <p:nvPr/>
        </p:nvPicPr>
        <p:blipFill rotWithShape="1">
          <a:blip r:embed="rId4">
            <a:extLst>
              <a:ext uri="{28A0092B-C50C-407E-A947-70E740481C1C}">
                <a14:useLocalDpi xmlns:a14="http://schemas.microsoft.com/office/drawing/2010/main" val="0"/>
              </a:ext>
            </a:extLst>
          </a:blip>
          <a:srcRect l="1622" t="12334" r="73728"/>
          <a:stretch/>
        </p:blipFill>
        <p:spPr>
          <a:xfrm>
            <a:off x="5282982" y="2844894"/>
            <a:ext cx="996762" cy="1922110"/>
          </a:xfrm>
          <a:prstGeom prst="rect">
            <a:avLst/>
          </a:prstGeom>
        </p:spPr>
      </p:pic>
      <p:sp>
        <p:nvSpPr>
          <p:cNvPr id="12" name="TextBox 11"/>
          <p:cNvSpPr txBox="1"/>
          <p:nvPr/>
        </p:nvSpPr>
        <p:spPr>
          <a:xfrm>
            <a:off x="4685066" y="5740779"/>
            <a:ext cx="2743209" cy="369332"/>
          </a:xfrm>
          <a:prstGeom prst="rect">
            <a:avLst/>
          </a:prstGeom>
          <a:noFill/>
        </p:spPr>
        <p:txBody>
          <a:bodyPr wrap="none" rtlCol="0">
            <a:spAutoFit/>
          </a:bodyPr>
          <a:lstStyle/>
          <a:p>
            <a:r>
              <a:rPr lang="en-US" dirty="0" smtClean="0"/>
              <a:t>(might lose time reference)</a:t>
            </a:r>
            <a:endParaRPr lang="en-US" dirty="0"/>
          </a:p>
        </p:txBody>
      </p:sp>
      <p:cxnSp>
        <p:nvCxnSpPr>
          <p:cNvPr id="14" name="Straight Arrow Connector 13"/>
          <p:cNvCxnSpPr/>
          <p:nvPr/>
        </p:nvCxnSpPr>
        <p:spPr>
          <a:xfrm>
            <a:off x="6525754" y="3551726"/>
            <a:ext cx="66345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7277411" y="1061731"/>
            <a:ext cx="1672549" cy="1200329"/>
          </a:xfrm>
          <a:prstGeom prst="rect">
            <a:avLst/>
          </a:prstGeom>
          <a:noFill/>
        </p:spPr>
        <p:txBody>
          <a:bodyPr wrap="square" rtlCol="0">
            <a:spAutoFit/>
          </a:bodyPr>
          <a:lstStyle/>
          <a:p>
            <a:r>
              <a:rPr lang="en-US" dirty="0" smtClean="0"/>
              <a:t>What we  want </a:t>
            </a:r>
            <a:br>
              <a:rPr lang="en-US" dirty="0" smtClean="0"/>
            </a:br>
            <a:r>
              <a:rPr lang="en-US" dirty="0" smtClean="0"/>
              <a:t>(for now): features and characteristics</a:t>
            </a:r>
            <a:endParaRPr lang="en-US" dirty="0"/>
          </a:p>
        </p:txBody>
      </p:sp>
      <p:sp>
        <p:nvSpPr>
          <p:cNvPr id="16" name="TextBox 15"/>
          <p:cNvSpPr txBox="1"/>
          <p:nvPr/>
        </p:nvSpPr>
        <p:spPr>
          <a:xfrm>
            <a:off x="7215267" y="2734739"/>
            <a:ext cx="1928733" cy="2031325"/>
          </a:xfrm>
          <a:prstGeom prst="rect">
            <a:avLst/>
          </a:prstGeom>
          <a:noFill/>
        </p:spPr>
        <p:txBody>
          <a:bodyPr wrap="none" rtlCol="0">
            <a:spAutoFit/>
          </a:bodyPr>
          <a:lstStyle/>
          <a:p>
            <a:r>
              <a:rPr lang="en-US" dirty="0" smtClean="0"/>
              <a:t>For example:</a:t>
            </a:r>
          </a:p>
          <a:p>
            <a:pPr marL="285750" indent="-285750">
              <a:buFont typeface="Arial"/>
              <a:buChar char="•"/>
            </a:pPr>
            <a:r>
              <a:rPr lang="en-US" dirty="0" smtClean="0"/>
              <a:t>Means</a:t>
            </a:r>
          </a:p>
          <a:p>
            <a:pPr marL="285750" indent="-285750">
              <a:buFont typeface="Arial"/>
              <a:buChar char="•"/>
            </a:pPr>
            <a:r>
              <a:rPr lang="en-US" dirty="0" smtClean="0"/>
              <a:t>Variances</a:t>
            </a:r>
          </a:p>
          <a:p>
            <a:pPr marL="285750" indent="-285750">
              <a:buFont typeface="Arial"/>
              <a:buChar char="•"/>
            </a:pPr>
            <a:r>
              <a:rPr lang="en-US" dirty="0" smtClean="0"/>
              <a:t>Patten matches</a:t>
            </a:r>
          </a:p>
          <a:p>
            <a:pPr marL="285750" indent="-285750">
              <a:buFont typeface="Arial"/>
              <a:buChar char="•"/>
            </a:pPr>
            <a:r>
              <a:rPr lang="en-US" dirty="0" smtClean="0"/>
              <a:t>Changes</a:t>
            </a:r>
          </a:p>
          <a:p>
            <a:pPr marL="285750" indent="-285750">
              <a:buFont typeface="Arial"/>
              <a:buChar char="•"/>
            </a:pPr>
            <a:r>
              <a:rPr lang="en-US" dirty="0" smtClean="0"/>
              <a:t>accumulation</a:t>
            </a:r>
          </a:p>
          <a:p>
            <a:pPr marL="285750" indent="-285750">
              <a:buFont typeface="Arial"/>
              <a:buChar char="•"/>
            </a:pPr>
            <a:r>
              <a:rPr lang="en-US" dirty="0" smtClean="0"/>
              <a:t>Frequency</a:t>
            </a:r>
          </a:p>
        </p:txBody>
      </p:sp>
      <p:sp>
        <p:nvSpPr>
          <p:cNvPr id="13" name="Rectangle 12"/>
          <p:cNvSpPr/>
          <p:nvPr/>
        </p:nvSpPr>
        <p:spPr>
          <a:xfrm>
            <a:off x="0" y="1108578"/>
            <a:ext cx="4980834" cy="4774838"/>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0305921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4881</TotalTime>
  <Words>2125</Words>
  <Application>Microsoft Macintosh PowerPoint</Application>
  <PresentationFormat>On-screen Show (4:3)</PresentationFormat>
  <Paragraphs>627</Paragraphs>
  <Slides>41</Slides>
  <Notes>5</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Office Theme</vt:lpstr>
      <vt:lpstr>Data as a Signal Data X: A Course on Data, Signals, and Systems</vt:lpstr>
      <vt:lpstr>Outline for Data as a Signal Part I</vt:lpstr>
      <vt:lpstr>A High Level Framework </vt:lpstr>
      <vt:lpstr>A High Level Framework </vt:lpstr>
      <vt:lpstr>Converting From Time Sequence Data to Features</vt:lpstr>
      <vt:lpstr>Converting From Time Sequence Data to Features</vt:lpstr>
      <vt:lpstr>Converting From Time Sequence Data to Features</vt:lpstr>
      <vt:lpstr>Converting From Time Sequence Data to Features</vt:lpstr>
      <vt:lpstr>Converting From Time Sequence Data to Features</vt:lpstr>
      <vt:lpstr>Simple things we can do with a sequence: Mean</vt:lpstr>
      <vt:lpstr>Simple things we can do with a sequence: Mean, Variance</vt:lpstr>
      <vt:lpstr>Simple things we can do with a sequence: Mean, Variance</vt:lpstr>
      <vt:lpstr>Moving Average of Sequence</vt:lpstr>
      <vt:lpstr>PowerPoint Presentation</vt:lpstr>
      <vt:lpstr>Another Way to Think about Moving Average</vt:lpstr>
      <vt:lpstr> Linear Time Invariant System</vt:lpstr>
      <vt:lpstr> Aside on Delta Functions</vt:lpstr>
      <vt:lpstr> Linear Time Invariant System</vt:lpstr>
      <vt:lpstr>Convolution is actually really simple, but powerful</vt:lpstr>
      <vt:lpstr>Another Convolution, different impulse response</vt:lpstr>
      <vt:lpstr>Code Example of Convolution</vt:lpstr>
      <vt:lpstr>Convolution: why we care</vt:lpstr>
      <vt:lpstr>Properties of Convolution</vt:lpstr>
      <vt:lpstr>PowerPoint Presentation</vt:lpstr>
      <vt:lpstr>PowerPoint Presentation</vt:lpstr>
      <vt:lpstr>PowerPoint Presentation</vt:lpstr>
      <vt:lpstr>FIR Code Example with Convolution</vt:lpstr>
      <vt:lpstr>Another LTI System</vt:lpstr>
      <vt:lpstr>Another LTI System:</vt:lpstr>
      <vt:lpstr>IIR Code Example with Convolution</vt:lpstr>
      <vt:lpstr>Example in Quant Finance</vt:lpstr>
      <vt:lpstr>What could stock FB be priced today?</vt:lpstr>
      <vt:lpstr>Example in Quant Finance: Limits of LTI Systems</vt:lpstr>
      <vt:lpstr>Example in Quant Finance: Training on the past</vt:lpstr>
      <vt:lpstr>Code Example and Homework</vt:lpstr>
      <vt:lpstr>Summary: Time Varying Data Signals to Features</vt:lpstr>
      <vt:lpstr>PowerPoint Presentation</vt:lpstr>
      <vt:lpstr>PowerPoint Presentation</vt:lpstr>
      <vt:lpstr>BTW, What is Pandas? It has an object called a Data Frame which is like a table</vt:lpstr>
      <vt:lpstr>PowerPoint Presentation</vt:lpstr>
      <vt:lpstr>Code Example in Python Notebook  Get Stock Data Use Pandas to get a CSV format Slice the Table Convert to Numpy Array Format Sample Numpy and Pandas Operations</vt:lpstr>
    </vt:vector>
  </TitlesOfParts>
  <Company>UC 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Ikhlaq Sidhu</dc:creator>
  <cp:lastModifiedBy>Ikhlaq Sidhu</cp:lastModifiedBy>
  <cp:revision>360</cp:revision>
  <cp:lastPrinted>2013-05-20T04:39:02Z</cp:lastPrinted>
  <dcterms:created xsi:type="dcterms:W3CDTF">2013-05-20T04:35:54Z</dcterms:created>
  <dcterms:modified xsi:type="dcterms:W3CDTF">2016-10-08T09:31:46Z</dcterms:modified>
</cp:coreProperties>
</file>

<file path=docProps/thumbnail.jpeg>
</file>